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347" r:id="rId2"/>
    <p:sldId id="398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45" r:id="rId21"/>
    <p:sldId id="416" r:id="rId22"/>
    <p:sldId id="417" r:id="rId23"/>
    <p:sldId id="418" r:id="rId24"/>
    <p:sldId id="444" r:id="rId25"/>
    <p:sldId id="446" r:id="rId26"/>
    <p:sldId id="447" r:id="rId27"/>
    <p:sldId id="419" r:id="rId28"/>
    <p:sldId id="420" r:id="rId29"/>
    <p:sldId id="448" r:id="rId30"/>
    <p:sldId id="421" r:id="rId31"/>
    <p:sldId id="436" r:id="rId32"/>
    <p:sldId id="422" r:id="rId33"/>
    <p:sldId id="449" r:id="rId34"/>
    <p:sldId id="437" r:id="rId35"/>
    <p:sldId id="450" r:id="rId36"/>
    <p:sldId id="424" r:id="rId37"/>
    <p:sldId id="425" r:id="rId38"/>
    <p:sldId id="441" r:id="rId39"/>
    <p:sldId id="440" r:id="rId40"/>
    <p:sldId id="442" r:id="rId41"/>
    <p:sldId id="426" r:id="rId42"/>
    <p:sldId id="427" r:id="rId43"/>
    <p:sldId id="451" r:id="rId44"/>
    <p:sldId id="452" r:id="rId45"/>
    <p:sldId id="458" r:id="rId46"/>
    <p:sldId id="453" r:id="rId47"/>
    <p:sldId id="454" r:id="rId48"/>
    <p:sldId id="455" r:id="rId49"/>
    <p:sldId id="456" r:id="rId50"/>
    <p:sldId id="457" r:id="rId51"/>
    <p:sldId id="428" r:id="rId52"/>
    <p:sldId id="429" r:id="rId53"/>
    <p:sldId id="430" r:id="rId54"/>
    <p:sldId id="459" r:id="rId55"/>
    <p:sldId id="460" r:id="rId56"/>
    <p:sldId id="431" r:id="rId57"/>
    <p:sldId id="432" r:id="rId58"/>
    <p:sldId id="433" r:id="rId59"/>
    <p:sldId id="434" r:id="rId60"/>
    <p:sldId id="43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4698" autoAdjust="0"/>
  </p:normalViewPr>
  <p:slideViewPr>
    <p:cSldViewPr>
      <p:cViewPr varScale="1">
        <p:scale>
          <a:sx n="54" d="100"/>
          <a:sy n="54" d="100"/>
        </p:scale>
        <p:origin x="-1544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70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8141C-1FE4-4D87-B00D-6A681C6ABDAB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293-404B-44E7-8FF7-D9A57321E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0DCD-4B35-41B5-9D33-ACFB3442181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70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4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4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7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65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754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195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Copyright © 2009 Addison-Wesley. All rights reserved.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1-</a:t>
            </a:r>
            <a:fld id="{2720CEF3-E9D1-4755-A08F-1B10BC3280D2}" type="slidenum">
              <a:rPr lang="en-US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05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</p:spPr>
        <p:txBody>
          <a:bodyPr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2155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728983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804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700004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8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70" y="1189973"/>
            <a:ext cx="8248389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91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575" y="1606006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3704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3013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3013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5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3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>
                <a:solidFill>
                  <a:prstClr val="black"/>
                </a:solidFill>
              </a:rPr>
              <a:pPr/>
              <a:t>1/4/2025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2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148443" y="294320"/>
            <a:ext cx="6847115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324390" y="6373654"/>
            <a:ext cx="14559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1/4/2025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8240198" y="6347051"/>
            <a:ext cx="60143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73929" y="524443"/>
            <a:ext cx="15020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958782" y="135448"/>
            <a:ext cx="14374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9274" y="135448"/>
            <a:ext cx="853669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188949" y="6398315"/>
            <a:ext cx="240325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8611851" y="6330006"/>
            <a:ext cx="454905" cy="267707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54" y="135448"/>
            <a:ext cx="425219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29588" y="135448"/>
            <a:ext cx="153343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45" y="6043825"/>
            <a:ext cx="651512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" y="6214968"/>
            <a:ext cx="1991676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4987623" y="3550281"/>
            <a:ext cx="385984" cy="6282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5093663" y="3283949"/>
            <a:ext cx="173904" cy="62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094" y="16288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IN" sz="54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Artificial Intelligence</a:t>
            </a:r>
            <a:endParaRPr lang="en-IN" sz="5400" dirty="0">
              <a:solidFill>
                <a:srgbClr val="C00000"/>
              </a:solidFill>
              <a:latin typeface="Marcellus" panose="020E0602050203020307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605" y="4149080"/>
            <a:ext cx="7734334" cy="1752600"/>
          </a:xfrm>
        </p:spPr>
        <p:txBody>
          <a:bodyPr>
            <a:noAutofit/>
          </a:bodyPr>
          <a:lstStyle/>
          <a:p>
            <a:pPr algn="ctr"/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Assistant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Professor</a:t>
            </a:r>
          </a:p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Department of </a:t>
            </a: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Computer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Engineering </a:t>
            </a:r>
          </a:p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K. J. Somaiya College of Engineering</a:t>
            </a:r>
          </a:p>
          <a:p>
            <a:pPr algn="ctr"/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Somaiya </a:t>
            </a:r>
            <a:r>
              <a:rPr lang="en-I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Vidyavihar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" y="2220"/>
            <a:ext cx="425219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3" y="0"/>
            <a:ext cx="157258" cy="544068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2219"/>
            <a:ext cx="1991676" cy="66389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3203848" y="587727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i-FI" dirty="0" smtClean="0"/>
              <a:t>swatimali@somaiya.edu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78768" y="3372901"/>
            <a:ext cx="6812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Ms. Swati Mali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53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171400"/>
            <a:ext cx="7239000" cy="1155700"/>
          </a:xfrm>
        </p:spPr>
      </p:pic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115616" y="1600200"/>
            <a:ext cx="7190184" cy="4846638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Introduction to Artificial Intelligence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Intelligent Agents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Problem solving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Knowledge representation and reasoning and Reasoning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Planning and Learning </a:t>
            </a:r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Applications: </a:t>
            </a:r>
            <a:r>
              <a:rPr lang="en-US" altLang="en-US" dirty="0" smtClean="0"/>
              <a:t>Natural Language  Processing(NLP), Expert Systems. </a:t>
            </a:r>
          </a:p>
        </p:txBody>
      </p:sp>
    </p:spTree>
    <p:extLst>
      <p:ext uri="{BB962C8B-B14F-4D97-AF65-F5344CB8AC3E}">
        <p14:creationId xmlns:p14="http://schemas.microsoft.com/office/powerpoint/2010/main" val="41402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533400"/>
          </a:xfrm>
        </p:spPr>
      </p:pic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0292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Study of AI projects and Turing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Implementation of a PROLOG program using condition-action rules based agent </a:t>
            </a:r>
            <a:endParaRPr lang="en-US" alt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</a:t>
            </a:r>
            <a:r>
              <a:rPr lang="en-US" altLang="en-US" sz="2400" dirty="0"/>
              <a:t>of program to solve a using Goal based agent architecture using concepts of knowledge </a:t>
            </a:r>
            <a:r>
              <a:rPr lang="en-US" altLang="en-US" sz="2400" dirty="0" smtClean="0"/>
              <a:t>engineering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</a:t>
            </a:r>
            <a:r>
              <a:rPr lang="en-US" altLang="en-US" sz="2400" dirty="0"/>
              <a:t>of uninformed search algorithms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</a:t>
            </a:r>
            <a:r>
              <a:rPr lang="en-US" altLang="en-US" sz="2400" dirty="0"/>
              <a:t>of informed search </a:t>
            </a:r>
            <a:endParaRPr lang="en-US" alt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Implementation </a:t>
            </a:r>
            <a:r>
              <a:rPr lang="en-US" altLang="en-US" sz="2400" dirty="0"/>
              <a:t>of alpha-beta 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 smtClean="0"/>
              <a:t>Solving </a:t>
            </a:r>
            <a:r>
              <a:rPr lang="en-US" altLang="en-US" sz="2400" dirty="0"/>
              <a:t>planning problem using STRIPS or PDDL tools. 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Implementation of Bayesian Network for Medical Diagnosis Using Python libraries.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Applications of AI in NLP </a:t>
            </a:r>
          </a:p>
        </p:txBody>
      </p:sp>
    </p:spTree>
    <p:extLst>
      <p:ext uri="{BB962C8B-B14F-4D97-AF65-F5344CB8AC3E}">
        <p14:creationId xmlns:p14="http://schemas.microsoft.com/office/powerpoint/2010/main" val="31613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7239000" cy="1155700"/>
          </a:xfr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9054250"/>
              </p:ext>
            </p:extLst>
          </p:nvPr>
        </p:nvGraphicFramePr>
        <p:xfrm>
          <a:off x="683568" y="1196752"/>
          <a:ext cx="8208912" cy="5175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5789"/>
                <a:gridCol w="6103123"/>
              </a:tblGrid>
              <a:tr h="2498711">
                <a:tc>
                  <a:txBody>
                    <a:bodyPr/>
                    <a:lstStyle/>
                    <a:p>
                      <a:pPr indent="-127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Collaborative Learning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-127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can be done in a group of max 4 students. 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fontAlgn="auto">
                        <a:lnSpc>
                          <a:spcPct val="115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 book test on Agent architectures/ Model of intelligent agent. 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fontAlgn="auto">
                        <a:lnSpc>
                          <a:spcPct val="115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Students can use college computers on which they can download online resources, </a:t>
                      </a:r>
                    </a:p>
                    <a:p>
                      <a:pPr marL="342900" lvl="0" indent="-342900" fontAlgn="auto">
                        <a:lnSpc>
                          <a:spcPct val="115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 personal laptop, tabs, mobile phones will be permitted. </a:t>
                      </a:r>
                    </a:p>
                    <a:p>
                      <a:pPr marL="342900" lvl="0" indent="-342900" fontAlgn="auto">
                        <a:lnSpc>
                          <a:spcPct val="115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Internet will be disconnected during IA work. </a:t>
                      </a:r>
                    </a:p>
                  </a:txBody>
                  <a:tcPr marL="63500" marR="63500" marT="63500" marB="63500"/>
                </a:tc>
              </a:tr>
              <a:tr h="2397833">
                <a:tc>
                  <a:txBody>
                    <a:bodyPr/>
                    <a:lstStyle/>
                    <a:p>
                      <a:pPr indent="-127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HOTS- Study and implementation of current trends in AI</a:t>
                      </a:r>
                      <a:endParaRPr lang="en-IN" sz="160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can be done in a group of max 5 students. 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the topic from course teacher’s repository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Choose dataset given by teacher or choose your own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 the task given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Submit a plagiarism report of implemented code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submit a video explaining the model of max 5 min duration</a:t>
                      </a:r>
                      <a:endParaRPr lang="en-IN" sz="1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2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91264" cy="1155700"/>
          </a:xfrm>
        </p:spPr>
      </p:pic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PROLOG </a:t>
            </a:r>
          </a:p>
          <a:p>
            <a:pPr lvl="1" eaLnBrk="1" hangingPunct="1"/>
            <a:r>
              <a:rPr lang="en-US" altLang="en-US" dirty="0" err="1" smtClean="0"/>
              <a:t>PROgramming</a:t>
            </a:r>
            <a:r>
              <a:rPr lang="en-US" altLang="en-US" dirty="0" smtClean="0"/>
              <a:t> in </a:t>
            </a:r>
            <a:r>
              <a:rPr lang="en-US" altLang="en-US" dirty="0" err="1" smtClean="0"/>
              <a:t>LOGic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JAVA, python</a:t>
            </a:r>
          </a:p>
        </p:txBody>
      </p:sp>
    </p:spTree>
    <p:extLst>
      <p:ext uri="{BB962C8B-B14F-4D97-AF65-F5344CB8AC3E}">
        <p14:creationId xmlns:p14="http://schemas.microsoft.com/office/powerpoint/2010/main" val="11566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533400"/>
          </a:xfrm>
        </p:spPr>
      </p:pic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Stuart Russell and Peter Norvig, “Artificial Intelligence: A Modern Approach” Second Edition, Pearson Publication.</a:t>
            </a:r>
          </a:p>
          <a:p>
            <a:pPr eaLnBrk="1" hangingPunct="1"/>
            <a:r>
              <a:rPr lang="en-US" altLang="en-US" smtClean="0"/>
              <a:t>Allen Rich and Kelvin Knight, “ Artificial Intelligence” , third Edition, TMH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15364" name="Picture 5" descr="C:\Users\Swati\Pictures\Russ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74763"/>
            <a:ext cx="48355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6" descr="C:\Users\Swati\Pictures\Artificial-Intelligence-By-Rich-and-Knight-3rd-Edition-Book-97800700877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1004888"/>
            <a:ext cx="4732337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42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Teaching Learning methods</a:t>
            </a:r>
            <a:endParaRPr lang="en-US" dirty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Think-pair-share</a:t>
            </a:r>
          </a:p>
          <a:p>
            <a:r>
              <a:rPr lang="en-US" altLang="en-US" dirty="0" smtClean="0"/>
              <a:t>Flipped classroom</a:t>
            </a:r>
          </a:p>
          <a:p>
            <a:r>
              <a:rPr lang="en-US" altLang="en-US" dirty="0" smtClean="0"/>
              <a:t>Cooperative-collaborative learning</a:t>
            </a:r>
          </a:p>
        </p:txBody>
      </p:sp>
    </p:spTree>
    <p:extLst>
      <p:ext uri="{BB962C8B-B14F-4D97-AF65-F5344CB8AC3E}">
        <p14:creationId xmlns:p14="http://schemas.microsoft.com/office/powerpoint/2010/main" val="4002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/>
              <a:t>COST OF IMPLEMENTATION</a:t>
            </a:r>
          </a:p>
          <a:p>
            <a:r>
              <a:rPr lang="en-US" dirty="0"/>
              <a:t>CAN’T REPLACE HUMANS</a:t>
            </a:r>
          </a:p>
          <a:p>
            <a:r>
              <a:rPr lang="en-US" dirty="0"/>
              <a:t>DOESN’T IMPROVE WITH EXPERIENCE</a:t>
            </a:r>
          </a:p>
          <a:p>
            <a:r>
              <a:rPr lang="en-US" dirty="0"/>
              <a:t>LACKS CREATIVITY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Data</a:t>
            </a:r>
          </a:p>
          <a:p>
            <a:r>
              <a:rPr lang="en-US" dirty="0"/>
              <a:t>Bias</a:t>
            </a:r>
          </a:p>
          <a:p>
            <a:r>
              <a:rPr lang="en-US" dirty="0"/>
              <a:t>Computing Time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Adversarial Attacks</a:t>
            </a:r>
          </a:p>
          <a:p>
            <a:r>
              <a:rPr lang="en-US" dirty="0"/>
              <a:t>No Consensus on Safety, Ethics, and Privacy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Title 1"/>
          <p:cNvPicPr>
            <a:picLocks noGrp="1" noChangeArrowheads="1"/>
          </p:cNvPicPr>
          <p:nvPr>
            <p:ph type="ctr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20700"/>
            <a:ext cx="5118100" cy="2882900"/>
          </a:xfrm>
        </p:spPr>
      </p:pic>
    </p:spTree>
    <p:extLst>
      <p:ext uri="{BB962C8B-B14F-4D97-AF65-F5344CB8AC3E}">
        <p14:creationId xmlns:p14="http://schemas.microsoft.com/office/powerpoint/2010/main" val="4245777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4800"/>
            <a:ext cx="6796608" cy="891952"/>
          </a:xfrm>
        </p:spPr>
      </p:pic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700004" y="1556792"/>
            <a:ext cx="8229600" cy="4293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Artificial Intelligence is the study of how to make computers do the things, which at the moment, people do better</a:t>
            </a:r>
            <a:r>
              <a:rPr lang="en-US" altLang="en-US" dirty="0" smtClean="0"/>
              <a:t>.</a:t>
            </a:r>
          </a:p>
          <a:p>
            <a:pPr eaLnBrk="1" hangingPunct="1"/>
            <a:endParaRPr lang="en-US" altLang="en-US" dirty="0"/>
          </a:p>
          <a:p>
            <a:r>
              <a:rPr lang="en-US" altLang="en-US" dirty="0"/>
              <a:t>AI is concerned with designing intelligence in artificial devices.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03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3124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7174" name="Picture 6" descr="How to code The Transformer in PyTor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4" y="3621303"/>
            <a:ext cx="5711825" cy="32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4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intelligence?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Behave as intelligently as a human?</a:t>
            </a:r>
          </a:p>
          <a:p>
            <a:r>
              <a:rPr lang="en-US" altLang="en-US" smtClean="0"/>
              <a:t>Behave in best possible manner?</a:t>
            </a:r>
          </a:p>
          <a:p>
            <a:r>
              <a:rPr lang="en-US" altLang="en-US" smtClean="0"/>
              <a:t>Thinking?</a:t>
            </a:r>
          </a:p>
          <a:p>
            <a:r>
              <a:rPr lang="en-US" altLang="en-US" smtClean="0"/>
              <a:t>Acting?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73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632"/>
            <a:ext cx="7239000" cy="1155700"/>
          </a:xfrm>
        </p:spPr>
      </p:pic>
      <p:pic>
        <p:nvPicPr>
          <p:cNvPr id="19459" name="Content Placeholder 2"/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1340768"/>
            <a:ext cx="7277100" cy="4851400"/>
          </a:xfrm>
        </p:spPr>
      </p:pic>
    </p:spTree>
    <p:extLst>
      <p:ext uri="{BB962C8B-B14F-4D97-AF65-F5344CB8AC3E}">
        <p14:creationId xmlns:p14="http://schemas.microsoft.com/office/powerpoint/2010/main" val="34622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pic>
        <p:nvPicPr>
          <p:cNvPr id="20483" name="Content Placeholder 2"/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600200"/>
            <a:ext cx="7277100" cy="4851400"/>
          </a:xfrm>
        </p:spPr>
      </p:pic>
    </p:spTree>
    <p:extLst>
      <p:ext uri="{BB962C8B-B14F-4D97-AF65-F5344CB8AC3E}">
        <p14:creationId xmlns:p14="http://schemas.microsoft.com/office/powerpoint/2010/main" val="16583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pic>
        <p:nvPicPr>
          <p:cNvPr id="21507" name="Content Placeholder 2"/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600200"/>
            <a:ext cx="7277100" cy="4851400"/>
          </a:xfrm>
        </p:spPr>
      </p:pic>
    </p:spTree>
    <p:extLst>
      <p:ext uri="{BB962C8B-B14F-4D97-AF65-F5344CB8AC3E}">
        <p14:creationId xmlns:p14="http://schemas.microsoft.com/office/powerpoint/2010/main" val="7102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of AI Today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9725"/>
            <a:ext cx="8077200" cy="48466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mtClean="0"/>
              <a:t>Omniscient?</a:t>
            </a:r>
          </a:p>
          <a:p>
            <a:r>
              <a:rPr lang="en-US" altLang="en-US" smtClean="0"/>
              <a:t>Clairvoyant?</a:t>
            </a:r>
          </a:p>
          <a:p>
            <a:r>
              <a:rPr lang="en-US" altLang="en-US" smtClean="0"/>
              <a:t>General intelligence?</a:t>
            </a:r>
          </a:p>
          <a:p>
            <a:r>
              <a:rPr lang="en-US" altLang="en-US" smtClean="0"/>
              <a:t>understanding unconstrained natural language?</a:t>
            </a:r>
          </a:p>
          <a:p>
            <a:r>
              <a:rPr lang="en-US" altLang="en-US" smtClean="0"/>
              <a:t>Cannot surf the web yet or interpret an arbitrary visual scene. </a:t>
            </a:r>
          </a:p>
          <a:p>
            <a:r>
              <a:rPr lang="en-US" altLang="en-US" smtClean="0"/>
              <a:t>Cannot fully learn a natural language. </a:t>
            </a:r>
          </a:p>
          <a:p>
            <a:r>
              <a:rPr lang="en-US" altLang="en-US" smtClean="0"/>
              <a:t>Cannot construct plans in all sorts of dynamic real time domains in general. </a:t>
            </a:r>
          </a:p>
          <a:p>
            <a:r>
              <a:rPr lang="en-US" altLang="en-US" smtClean="0"/>
              <a:t>Interpret arbitrary visual scene</a:t>
            </a:r>
          </a:p>
          <a:p>
            <a:r>
              <a:rPr lang="en-US" altLang="en-US" smtClean="0"/>
              <a:t>Do not yet exhibit true autonomy and intelligence. </a:t>
            </a:r>
          </a:p>
        </p:txBody>
      </p:sp>
    </p:spTree>
    <p:extLst>
      <p:ext uri="{BB962C8B-B14F-4D97-AF65-F5344CB8AC3E}">
        <p14:creationId xmlns:p14="http://schemas.microsoft.com/office/powerpoint/2010/main" val="1560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746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AI Foundations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2150" y="1355725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Mathematics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15013" y="233045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Psychology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64288" y="3757613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Computer Science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5000" y="57150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Linguistics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5767388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Biology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2575" y="26670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Philosophy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2575" y="4191000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Economics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0" y="3449638"/>
            <a:ext cx="2317750" cy="7413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accent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31404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AI approaches &amp; Definitions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609725"/>
            <a:ext cx="8534400" cy="4846638"/>
          </a:xfrm>
        </p:spPr>
        <p:txBody>
          <a:bodyPr/>
          <a:lstStyle/>
          <a:p>
            <a:r>
              <a:rPr lang="en-US" altLang="en-US" smtClean="0"/>
              <a:t>Thought process/reasoning Vs behavior</a:t>
            </a:r>
          </a:p>
          <a:p>
            <a:r>
              <a:rPr lang="en-US" altLang="en-US" smtClean="0"/>
              <a:t>Human like performance Vs Ideal performance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3276600"/>
            <a:ext cx="0" cy="25908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28800" y="4402138"/>
            <a:ext cx="5029200" cy="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4" name="TextBox 7"/>
          <p:cNvSpPr txBox="1">
            <a:spLocks noChangeArrowheads="1"/>
          </p:cNvSpPr>
          <p:nvPr/>
        </p:nvSpPr>
        <p:spPr bwMode="auto">
          <a:xfrm>
            <a:off x="3429000" y="2819400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Thought / reasoning</a:t>
            </a:r>
          </a:p>
        </p:txBody>
      </p:sp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6838950" y="4135438"/>
            <a:ext cx="2819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Ideal performance</a:t>
            </a:r>
          </a:p>
          <a:p>
            <a:pPr eaLnBrk="1" hangingPunct="1"/>
            <a:r>
              <a:rPr lang="en-US" altLang="en-US" b="1"/>
              <a:t>i.e. Rationality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214313" y="4059238"/>
            <a:ext cx="2819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Human like performance</a:t>
            </a:r>
          </a:p>
        </p:txBody>
      </p:sp>
      <p:sp>
        <p:nvSpPr>
          <p:cNvPr id="27657" name="TextBox 10"/>
          <p:cNvSpPr txBox="1">
            <a:spLocks noChangeArrowheads="1"/>
          </p:cNvSpPr>
          <p:nvPr/>
        </p:nvSpPr>
        <p:spPr bwMode="auto">
          <a:xfrm>
            <a:off x="4054475" y="5903913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16711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Rectangle 2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22531" name="Rectangle 3"/>
          <p:cNvSpPr>
            <a:spLocks noGrp="1"/>
          </p:cNvSpPr>
          <p:nvPr>
            <p:ph idx="1"/>
          </p:nvPr>
        </p:nvSpPr>
        <p:spPr>
          <a:xfrm>
            <a:off x="1219200" y="1600200"/>
            <a:ext cx="65532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1. Systems that think like humans.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2. Systems that think rationally.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3. Systems that act like humans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4. Systems that act rationally</a:t>
            </a:r>
          </a:p>
        </p:txBody>
      </p:sp>
    </p:spTree>
    <p:extLst>
      <p:ext uri="{BB962C8B-B14F-4D97-AF65-F5344CB8AC3E}">
        <p14:creationId xmlns:p14="http://schemas.microsoft.com/office/powerpoint/2010/main" val="20769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913" y="2438400"/>
            <a:ext cx="8713787" cy="2971800"/>
          </a:xfrm>
          <a:noFill/>
        </p:spPr>
      </p:pic>
    </p:spTree>
    <p:extLst>
      <p:ext uri="{BB962C8B-B14F-4D97-AF65-F5344CB8AC3E}">
        <p14:creationId xmlns:p14="http://schemas.microsoft.com/office/powerpoint/2010/main" val="36126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AI approaches &amp; Definitions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75162" y="1991641"/>
            <a:ext cx="0" cy="25908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731962" y="3117179"/>
            <a:ext cx="5029200" cy="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3332162" y="1534441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Thought / reasoning</a:t>
            </a:r>
          </a:p>
        </p:txBody>
      </p:sp>
      <p:sp>
        <p:nvSpPr>
          <p:cNvPr id="29702" name="TextBox 8"/>
          <p:cNvSpPr txBox="1">
            <a:spLocks noChangeArrowheads="1"/>
          </p:cNvSpPr>
          <p:nvPr/>
        </p:nvSpPr>
        <p:spPr bwMode="auto">
          <a:xfrm>
            <a:off x="6742112" y="2850479"/>
            <a:ext cx="2819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Ideal performance</a:t>
            </a:r>
          </a:p>
          <a:p>
            <a:pPr eaLnBrk="1" hangingPunct="1"/>
            <a:r>
              <a:rPr lang="en-US" altLang="en-US" b="1"/>
              <a:t>i.e. Rationality</a:t>
            </a:r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117475" y="2774279"/>
            <a:ext cx="2819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 dirty="0"/>
              <a:t>Human like performance</a:t>
            </a:r>
          </a:p>
        </p:txBody>
      </p:sp>
      <p:sp>
        <p:nvSpPr>
          <p:cNvPr id="29704" name="TextBox 10"/>
          <p:cNvSpPr txBox="1">
            <a:spLocks noChangeArrowheads="1"/>
          </p:cNvSpPr>
          <p:nvPr/>
        </p:nvSpPr>
        <p:spPr bwMode="auto">
          <a:xfrm>
            <a:off x="3957637" y="4618954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Behavior</a:t>
            </a:r>
          </a:p>
        </p:txBody>
      </p:sp>
      <p:sp>
        <p:nvSpPr>
          <p:cNvPr id="29705" name="TextBox 3"/>
          <p:cNvSpPr txBox="1">
            <a:spLocks noChangeArrowheads="1"/>
          </p:cNvSpPr>
          <p:nvPr/>
        </p:nvSpPr>
        <p:spPr bwMode="auto">
          <a:xfrm>
            <a:off x="2541587" y="2247229"/>
            <a:ext cx="14430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Think like humans</a:t>
            </a:r>
          </a:p>
        </p:txBody>
      </p:sp>
      <p:sp>
        <p:nvSpPr>
          <p:cNvPr id="29706" name="TextBox 11"/>
          <p:cNvSpPr txBox="1">
            <a:spLocks noChangeArrowheads="1"/>
          </p:cNvSpPr>
          <p:nvPr/>
        </p:nvSpPr>
        <p:spPr bwMode="auto">
          <a:xfrm>
            <a:off x="4684712" y="2326604"/>
            <a:ext cx="14430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Think rationally</a:t>
            </a:r>
          </a:p>
        </p:txBody>
      </p:sp>
      <p:sp>
        <p:nvSpPr>
          <p:cNvPr id="29707" name="TextBox 12"/>
          <p:cNvSpPr txBox="1">
            <a:spLocks noChangeArrowheads="1"/>
          </p:cNvSpPr>
          <p:nvPr/>
        </p:nvSpPr>
        <p:spPr bwMode="auto">
          <a:xfrm>
            <a:off x="4779962" y="3363241"/>
            <a:ext cx="14430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 dirty="0"/>
              <a:t>Act Rationally</a:t>
            </a:r>
          </a:p>
        </p:txBody>
      </p:sp>
      <p:sp>
        <p:nvSpPr>
          <p:cNvPr id="29708" name="TextBox 13"/>
          <p:cNvSpPr txBox="1">
            <a:spLocks noChangeArrowheads="1"/>
          </p:cNvSpPr>
          <p:nvPr/>
        </p:nvSpPr>
        <p:spPr bwMode="auto">
          <a:xfrm>
            <a:off x="2513012" y="3353716"/>
            <a:ext cx="1444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/>
              <a:t>Act like humans</a:t>
            </a:r>
          </a:p>
        </p:txBody>
      </p:sp>
    </p:spTree>
    <p:extLst>
      <p:ext uri="{BB962C8B-B14F-4D97-AF65-F5344CB8AC3E}">
        <p14:creationId xmlns:p14="http://schemas.microsoft.com/office/powerpoint/2010/main" val="214460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9" y="836712"/>
            <a:ext cx="434029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51204" name="Picture 4" descr="Shalu Robot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2776"/>
            <a:ext cx="2590800" cy="302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52327"/>
            <a:ext cx="4648200" cy="261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81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Rectangle 2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1219200" y="1600200"/>
            <a:ext cx="6934200" cy="4724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Automation of activities that we associate with human thinking</a:t>
            </a:r>
          </a:p>
          <a:p>
            <a:pPr eaLnBrk="1" hangingPunct="1"/>
            <a:r>
              <a:rPr lang="en-US" altLang="en-US" dirty="0" smtClean="0"/>
              <a:t>Two ways</a:t>
            </a:r>
          </a:p>
          <a:p>
            <a:pPr lvl="1"/>
            <a:r>
              <a:rPr lang="en-US" altLang="en-US" sz="2500" dirty="0" smtClean="0"/>
              <a:t>Through introspection-trying to catch our own thoughts as </a:t>
            </a:r>
            <a:r>
              <a:rPr lang="en-US" altLang="en-US" sz="2800" dirty="0" smtClean="0"/>
              <a:t>they go by</a:t>
            </a:r>
          </a:p>
          <a:p>
            <a:pPr lvl="1"/>
            <a:r>
              <a:rPr lang="en-US" altLang="en-US" sz="2800" dirty="0" smtClean="0"/>
              <a:t>Through psychological experiments</a:t>
            </a:r>
          </a:p>
          <a:p>
            <a:r>
              <a:rPr lang="en-US" altLang="en-US" sz="3100" dirty="0" smtClean="0"/>
              <a:t>Argument: An algorithm performs well on a task and  it is </a:t>
            </a:r>
            <a:r>
              <a:rPr lang="en-US" altLang="en-US" sz="3100" i="1" u="sng" dirty="0" smtClean="0"/>
              <a:t>therefore</a:t>
            </a:r>
            <a:r>
              <a:rPr lang="en-US" altLang="en-US" sz="3100" i="1" dirty="0" smtClean="0"/>
              <a:t> </a:t>
            </a:r>
            <a:r>
              <a:rPr lang="en-US" altLang="en-US" sz="3100" dirty="0" smtClean="0"/>
              <a:t>a good model </a:t>
            </a:r>
            <a:r>
              <a:rPr lang="en-US" altLang="en-US" sz="3200" dirty="0" smtClean="0"/>
              <a:t>of human performance, or vice versa.</a:t>
            </a:r>
            <a:endParaRPr lang="en-US" altLang="en-US" sz="3100" dirty="0" smtClean="0"/>
          </a:p>
          <a:p>
            <a:pPr lvl="1"/>
            <a:endParaRPr lang="en-US" altLang="en-US" sz="2800" dirty="0" smtClean="0"/>
          </a:p>
          <a:p>
            <a:pPr lvl="1"/>
            <a:endParaRPr lang="en-US" altLang="en-US" dirty="0" smtClean="0"/>
          </a:p>
          <a:p>
            <a:pPr eaLnBrk="1" hangingPunct="1">
              <a:buFont typeface="Wingdings 2" pitchFamily="18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01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Thinking like human- limitations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smtClean="0"/>
              <a:t>research has separated </a:t>
            </a:r>
            <a:r>
              <a:rPr lang="en-US" dirty="0"/>
              <a:t>the two </a:t>
            </a:r>
            <a:r>
              <a:rPr lang="en-US" dirty="0" smtClean="0"/>
              <a:t>fields of claims: AI </a:t>
            </a:r>
            <a:r>
              <a:rPr lang="en-US" dirty="0"/>
              <a:t>and cognitive </a:t>
            </a:r>
            <a:r>
              <a:rPr lang="en-US" dirty="0" smtClean="0"/>
              <a:t>science.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The two fields overlap though, especially in the areas of computer vision and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2021087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Rectangle 2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1155700"/>
          </a:xfrm>
        </p:spPr>
      </p:pic>
      <p:sp>
        <p:nvSpPr>
          <p:cNvPr id="25603" name="Rectangle 3"/>
          <p:cNvSpPr>
            <a:spLocks noGrp="1"/>
          </p:cNvSpPr>
          <p:nvPr>
            <p:ph idx="1"/>
          </p:nvPr>
        </p:nvSpPr>
        <p:spPr>
          <a:xfrm>
            <a:off x="1219200" y="1600200"/>
            <a:ext cx="7086600" cy="495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Study of enabling computers to do the things which require human intelligence.</a:t>
            </a:r>
          </a:p>
          <a:p>
            <a:pPr eaLnBrk="1" hangingPunct="1"/>
            <a:r>
              <a:rPr lang="en-US" altLang="en-US" smtClean="0"/>
              <a:t>The machine must have</a:t>
            </a:r>
          </a:p>
          <a:p>
            <a:pPr lvl="1" eaLnBrk="1" hangingPunct="1"/>
            <a:r>
              <a:rPr lang="en-US" altLang="en-US" smtClean="0"/>
              <a:t>natural language processing</a:t>
            </a:r>
          </a:p>
          <a:p>
            <a:pPr lvl="1" eaLnBrk="1" hangingPunct="1"/>
            <a:r>
              <a:rPr lang="en-US" altLang="en-US" smtClean="0"/>
              <a:t>knowledge representation</a:t>
            </a:r>
          </a:p>
          <a:p>
            <a:pPr lvl="1" eaLnBrk="1" hangingPunct="1"/>
            <a:r>
              <a:rPr lang="en-US" altLang="en-US" smtClean="0"/>
              <a:t>automated reasoning</a:t>
            </a:r>
          </a:p>
          <a:p>
            <a:pPr lvl="1" eaLnBrk="1" hangingPunct="1"/>
            <a:r>
              <a:rPr lang="en-US" altLang="en-US" smtClean="0"/>
              <a:t>machine learning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Total Turing Test</a:t>
            </a:r>
          </a:p>
          <a:p>
            <a:pPr lvl="2" eaLnBrk="1" hangingPunct="1"/>
            <a:r>
              <a:rPr lang="en-US" altLang="en-US" smtClean="0"/>
              <a:t>computer vision </a:t>
            </a:r>
          </a:p>
          <a:p>
            <a:pPr lvl="2" eaLnBrk="1" hangingPunct="1"/>
            <a:r>
              <a:rPr lang="en-US" altLang="en-US" smtClean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41285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Turing Test</a:t>
            </a:r>
            <a:endParaRPr 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085850"/>
            <a:ext cx="47625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7425"/>
            <a:ext cx="41148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8" name="TextBox 3"/>
          <p:cNvSpPr txBox="1">
            <a:spLocks noChangeArrowheads="1"/>
          </p:cNvSpPr>
          <p:nvPr/>
        </p:nvSpPr>
        <p:spPr bwMode="auto">
          <a:xfrm>
            <a:off x="533400" y="6477000"/>
            <a:ext cx="731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Courtesy: AlanTuring.net</a:t>
            </a:r>
          </a:p>
        </p:txBody>
      </p:sp>
    </p:spTree>
    <p:extLst>
      <p:ext uri="{BB962C8B-B14F-4D97-AF65-F5344CB8AC3E}">
        <p14:creationId xmlns:p14="http://schemas.microsoft.com/office/powerpoint/2010/main" val="278451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Limitations – Acting like human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Mimicking human behaviour approach is not based on fundamentals on which AI could be based.</a:t>
            </a:r>
          </a:p>
          <a:p>
            <a:r>
              <a:rPr lang="en-US" dirty="0"/>
              <a:t>AI developers realized they didn’t need to replicate human neural processes or behavioral quirks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They could explore </a:t>
            </a:r>
            <a:r>
              <a:rPr lang="en-US" dirty="0" smtClean="0"/>
              <a:t>broader than just acting like humans</a:t>
            </a:r>
          </a:p>
          <a:p>
            <a:r>
              <a:rPr lang="en-US" dirty="0" smtClean="0"/>
              <a:t>E.g. studying aerodynamics than building machines those could fly like birds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96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Laws of thought approach- think Rationally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725"/>
            <a:ext cx="3505200" cy="484663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Proposed by</a:t>
            </a:r>
            <a:r>
              <a:rPr lang="en-US" b="1" dirty="0" smtClean="0"/>
              <a:t> </a:t>
            </a:r>
            <a:r>
              <a:rPr lang="en-US" dirty="0"/>
              <a:t>Aristotle (384-322 B.C.)</a:t>
            </a:r>
            <a:endParaRPr lang="en-US" b="1" dirty="0" smtClean="0"/>
          </a:p>
          <a:p>
            <a:pPr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Syllogisms</a:t>
            </a:r>
            <a:r>
              <a:rPr lang="en-US" b="1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patterns for argument </a:t>
            </a:r>
            <a:r>
              <a:rPr lang="en-US" dirty="0" smtClean="0"/>
              <a:t>structures that </a:t>
            </a:r>
            <a:r>
              <a:rPr lang="en-US" dirty="0"/>
              <a:t>always </a:t>
            </a:r>
            <a:r>
              <a:rPr lang="en-US" dirty="0" smtClean="0"/>
              <a:t>yield </a:t>
            </a:r>
            <a:r>
              <a:rPr lang="en-US" dirty="0"/>
              <a:t>correct conclusions when given correct </a:t>
            </a:r>
            <a:r>
              <a:rPr lang="en-US" dirty="0" smtClean="0"/>
              <a:t>premises</a:t>
            </a:r>
          </a:p>
          <a:p>
            <a:pPr>
              <a:defRPr/>
            </a:pPr>
            <a:r>
              <a:rPr lang="en-US" dirty="0" smtClean="0"/>
              <a:t>Emphasis is on </a:t>
            </a:r>
            <a:r>
              <a:rPr lang="en-US" dirty="0"/>
              <a:t>correct </a:t>
            </a:r>
            <a:r>
              <a:rPr lang="en-US" dirty="0" smtClean="0"/>
              <a:t>inferences</a:t>
            </a:r>
          </a:p>
        </p:txBody>
      </p:sp>
      <p:pic>
        <p:nvPicPr>
          <p:cNvPr id="34820" name="Picture 5" descr="Aristotle | Life, Works, Doctrines, &amp; Facts | Britan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41925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Problems:</a:t>
            </a:r>
          </a:p>
          <a:p>
            <a:pPr lvl="1">
              <a:defRPr/>
            </a:pPr>
            <a:r>
              <a:rPr lang="en-US" sz="2800" dirty="0"/>
              <a:t>Its difficult to represent informal and uncertain knowledge in formal terms required by logical notation</a:t>
            </a:r>
          </a:p>
          <a:p>
            <a:pPr lvl="1">
              <a:defRPr/>
            </a:pPr>
            <a:r>
              <a:rPr lang="en-US" sz="2800" dirty="0" smtClean="0"/>
              <a:t>There is </a:t>
            </a:r>
            <a:r>
              <a:rPr lang="en-US" sz="2800" dirty="0"/>
              <a:t>a big difference between being able to solve a problem "in principle" and doing so in practice (</a:t>
            </a:r>
            <a:r>
              <a:rPr lang="en-US" sz="1800" dirty="0"/>
              <a:t>few facts may exhaust all computational power</a:t>
            </a:r>
            <a:r>
              <a:rPr lang="en-US" sz="2800" dirty="0"/>
              <a:t>)</a:t>
            </a:r>
            <a:endParaRPr lang="en-US" dirty="0"/>
          </a:p>
          <a:p>
            <a:pPr marL="0" indent="0">
              <a:buFont typeface="Wingdings 2" pitchFamily="18" charset="2"/>
              <a:buNone/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Limitations – Thinking Rationally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24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7690048" cy="4846638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Agent and Rational agent</a:t>
            </a:r>
          </a:p>
          <a:p>
            <a:r>
              <a:rPr lang="en-US" altLang="en-US" dirty="0" smtClean="0"/>
              <a:t>Involves correct inferences as thinking rationally</a:t>
            </a:r>
          </a:p>
          <a:p>
            <a:r>
              <a:rPr lang="en-US" altLang="en-US" dirty="0" smtClean="0"/>
              <a:t>Can suggest actions wherein no correct possible actions can be defined</a:t>
            </a:r>
          </a:p>
          <a:p>
            <a:r>
              <a:rPr lang="en-IN" altLang="en-US" dirty="0" smtClean="0"/>
              <a:t>Has ability to represent knowledge and reason with it to reach good decisions in a wide variety of situations</a:t>
            </a:r>
          </a:p>
          <a:p>
            <a:r>
              <a:rPr lang="en-IN" altLang="en-US" dirty="0" smtClean="0"/>
              <a:t>more general than the "laws of thought" approach</a:t>
            </a:r>
          </a:p>
          <a:p>
            <a:r>
              <a:rPr lang="en-IN" altLang="en-US" dirty="0" smtClean="0"/>
              <a:t>it is more amenable to scientific development than the approaches based on human behaviour or human thought</a:t>
            </a: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267" y="260648"/>
            <a:ext cx="8748463" cy="874951"/>
          </a:xfrm>
        </p:spPr>
        <p:txBody>
          <a:bodyPr/>
          <a:lstStyle/>
          <a:p>
            <a:r>
              <a:rPr lang="en-IN" dirty="0" smtClean="0"/>
              <a:t>Act Rationally- Intelligent agent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7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675"/>
            <a:ext cx="8305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What has actually been followed?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Historically, all four approaches to AI have been followed. </a:t>
            </a:r>
          </a:p>
          <a:p>
            <a:r>
              <a:rPr lang="en-US" altLang="en-US" smtClean="0"/>
              <a:t>A human-centered approach must be an empirical science, involving hypothesis and experimental confirmation. </a:t>
            </a:r>
          </a:p>
          <a:p>
            <a:r>
              <a:rPr lang="en-US" altLang="en-US" smtClean="0"/>
              <a:t>A rationalist approach involves a combination of mathematics and engineering.</a:t>
            </a:r>
          </a:p>
        </p:txBody>
      </p:sp>
    </p:spTree>
    <p:extLst>
      <p:ext uri="{BB962C8B-B14F-4D97-AF65-F5344CB8AC3E}">
        <p14:creationId xmlns:p14="http://schemas.microsoft.com/office/powerpoint/2010/main" val="723632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204864"/>
            <a:ext cx="72390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Artificial  agents are NOT OMNISCIENT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8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34887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3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2292" name="AutoShape 2" descr="What is the difference between AI﻿, machine learning, and deep learn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620688"/>
            <a:ext cx="912495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5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Title 3"/>
          <p:cNvPicPr>
            <a:picLocks noGrp="1" noChangeArrowheads="1"/>
          </p:cNvPicPr>
          <p:nvPr>
            <p:ph type="ctr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20700"/>
            <a:ext cx="5118100" cy="2882900"/>
          </a:xfrm>
        </p:spPr>
      </p:pic>
      <p:sp>
        <p:nvSpPr>
          <p:cNvPr id="29699" name="Subtitle 4"/>
          <p:cNvSpPr>
            <a:spLocks noGrp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r>
              <a:rPr lang="en-US" altLang="en-US" smtClean="0"/>
              <a:t>FIRST-ORDER Logic Language</a:t>
            </a:r>
          </a:p>
        </p:txBody>
      </p:sp>
    </p:spTree>
    <p:extLst>
      <p:ext uri="{BB962C8B-B14F-4D97-AF65-F5344CB8AC3E}">
        <p14:creationId xmlns:p14="http://schemas.microsoft.com/office/powerpoint/2010/main" val="2913545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  <a:r>
              <a:rPr lang="en-IN" dirty="0" smtClean="0">
                <a:solidFill>
                  <a:srgbClr val="C00000"/>
                </a:solidFill>
              </a:rPr>
              <a:t> </a:t>
            </a:r>
            <a:r>
              <a:rPr lang="en-I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Prolog program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Turbo Prolog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Domains -optional</a:t>
            </a:r>
          </a:p>
          <a:p>
            <a:pPr>
              <a:defRPr/>
            </a:pPr>
            <a:r>
              <a:rPr lang="en-US" dirty="0"/>
              <a:t>Predicates</a:t>
            </a:r>
          </a:p>
          <a:p>
            <a:pPr marL="273050" lvl="1" indent="-27305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600" dirty="0">
                <a:solidFill>
                  <a:schemeClr val="tx1"/>
                </a:solidFill>
              </a:rPr>
              <a:t>Clauses</a:t>
            </a:r>
          </a:p>
          <a:p>
            <a:pPr lvl="1">
              <a:defRPr/>
            </a:pPr>
            <a:r>
              <a:rPr lang="en-US" dirty="0"/>
              <a:t>Facts</a:t>
            </a:r>
          </a:p>
          <a:p>
            <a:pPr lvl="1">
              <a:defRPr/>
            </a:pPr>
            <a:r>
              <a:rPr lang="en-US" dirty="0"/>
              <a:t>Rules</a:t>
            </a:r>
          </a:p>
          <a:p>
            <a:pPr>
              <a:defRPr/>
            </a:pPr>
            <a:r>
              <a:rPr lang="en-US" dirty="0"/>
              <a:t>Goal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err="1" smtClean="0"/>
              <a:t>Swi</a:t>
            </a:r>
            <a:r>
              <a:rPr lang="en-IN" dirty="0" smtClean="0"/>
              <a:t> Prolog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 smtClean="0"/>
              <a:t>Clauses (section heading is not needed)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3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Writing a </a:t>
            </a:r>
            <a:r>
              <a:rPr lang="en-IN" dirty="0" err="1" smtClean="0"/>
              <a:t>prolog</a:t>
            </a:r>
            <a:r>
              <a:rPr lang="en-IN" dirty="0" smtClean="0"/>
              <a:t> program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Clauses </a:t>
            </a:r>
          </a:p>
          <a:p>
            <a:pPr lvl="1"/>
            <a:r>
              <a:rPr lang="en-IN" dirty="0" smtClean="0"/>
              <a:t>Facts</a:t>
            </a:r>
          </a:p>
          <a:p>
            <a:pPr lvl="1"/>
            <a:r>
              <a:rPr lang="en-IN" dirty="0" smtClean="0"/>
              <a:t>Rules</a:t>
            </a:r>
          </a:p>
          <a:p>
            <a:r>
              <a:rPr lang="en-IN" dirty="0" smtClean="0"/>
              <a:t>Clauses must end with a period. </a:t>
            </a:r>
          </a:p>
          <a:p>
            <a:r>
              <a:rPr lang="en-IN" dirty="0" smtClean="0"/>
              <a:t>Reading a </a:t>
            </a:r>
            <a:r>
              <a:rPr lang="en-IN" dirty="0" err="1" smtClean="0"/>
              <a:t>cluase</a:t>
            </a:r>
            <a:endParaRPr lang="en-IN" dirty="0" smtClean="0"/>
          </a:p>
          <a:p>
            <a:pPr lvl="1"/>
            <a:r>
              <a:rPr lang="en-IN" dirty="0" smtClean="0"/>
              <a:t>Form: Relation/verb(Subject, object,_,).</a:t>
            </a:r>
          </a:p>
          <a:p>
            <a:r>
              <a:rPr lang="en-IN" dirty="0" smtClean="0"/>
              <a:t>example</a:t>
            </a:r>
          </a:p>
          <a:p>
            <a:pPr lvl="1"/>
            <a:r>
              <a:rPr lang="en-IN" dirty="0" smtClean="0"/>
              <a:t>mother(</a:t>
            </a:r>
            <a:r>
              <a:rPr lang="en-IN" dirty="0" err="1" smtClean="0"/>
              <a:t>meera</a:t>
            </a:r>
            <a:r>
              <a:rPr lang="en-IN" dirty="0" smtClean="0"/>
              <a:t>, </a:t>
            </a:r>
            <a:r>
              <a:rPr lang="en-IN" dirty="0" err="1" smtClean="0"/>
              <a:t>arya</a:t>
            </a:r>
            <a:r>
              <a:rPr lang="en-IN" dirty="0" smtClean="0"/>
              <a:t>). – </a:t>
            </a:r>
            <a:r>
              <a:rPr lang="en-IN" dirty="0" err="1"/>
              <a:t>M</a:t>
            </a:r>
            <a:r>
              <a:rPr lang="en-IN" dirty="0" err="1" smtClean="0"/>
              <a:t>eera</a:t>
            </a:r>
            <a:r>
              <a:rPr lang="en-IN" dirty="0" smtClean="0"/>
              <a:t> is mother of Arya</a:t>
            </a:r>
          </a:p>
          <a:p>
            <a:pPr lvl="1"/>
            <a:r>
              <a:rPr lang="en-IN" dirty="0"/>
              <a:t>n</a:t>
            </a:r>
            <a:r>
              <a:rPr lang="en-IN" dirty="0" smtClean="0"/>
              <a:t>ow(2025). -  now its 2025.</a:t>
            </a:r>
          </a:p>
          <a:p>
            <a:pPr lvl="1"/>
            <a:r>
              <a:rPr lang="en-IN" dirty="0" err="1"/>
              <a:t>g</a:t>
            </a:r>
            <a:r>
              <a:rPr lang="en-IN" dirty="0" err="1" smtClean="0"/>
              <a:t>t</a:t>
            </a:r>
            <a:r>
              <a:rPr lang="en-IN" dirty="0" smtClean="0"/>
              <a:t>(25,20).- 25 is greater than 20.</a:t>
            </a:r>
          </a:p>
          <a:p>
            <a:pPr lvl="1"/>
            <a:r>
              <a:rPr lang="en-IN" dirty="0" smtClean="0"/>
              <a:t>type(</a:t>
            </a:r>
            <a:r>
              <a:rPr lang="en-IN" dirty="0" err="1" smtClean="0"/>
              <a:t>tom,cat</a:t>
            </a:r>
            <a:r>
              <a:rPr lang="en-IN" dirty="0" smtClean="0"/>
              <a:t>). – Tom’s type is cat.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398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Writing a </a:t>
            </a:r>
            <a:r>
              <a:rPr lang="en-IN" dirty="0" err="1" smtClean="0"/>
              <a:t>prolog</a:t>
            </a:r>
            <a:r>
              <a:rPr lang="en-IN" dirty="0" smtClean="0"/>
              <a:t> program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Facts</a:t>
            </a:r>
          </a:p>
          <a:p>
            <a:pPr lvl="1"/>
            <a:r>
              <a:rPr lang="en-US" dirty="0"/>
              <a:t>basic, unchanging relationships or </a:t>
            </a:r>
            <a:r>
              <a:rPr lang="en-US" dirty="0" smtClean="0"/>
              <a:t>properties in statement</a:t>
            </a:r>
          </a:p>
          <a:p>
            <a:pPr lvl="1"/>
            <a:r>
              <a:rPr lang="en-IN" dirty="0"/>
              <a:t>form: </a:t>
            </a:r>
            <a:r>
              <a:rPr lang="en-IN" dirty="0" err="1" smtClean="0"/>
              <a:t>predicate_name</a:t>
            </a:r>
            <a:r>
              <a:rPr lang="en-IN" dirty="0" smtClean="0"/>
              <a:t>(arguments)</a:t>
            </a:r>
          </a:p>
          <a:p>
            <a:r>
              <a:rPr lang="en-IN" dirty="0" smtClean="0"/>
              <a:t>E.g. person(</a:t>
            </a:r>
            <a:r>
              <a:rPr lang="en-IN" dirty="0" err="1" smtClean="0"/>
              <a:t>arya</a:t>
            </a:r>
            <a:r>
              <a:rPr lang="en-IN" dirty="0" smtClean="0"/>
              <a:t>).</a:t>
            </a:r>
          </a:p>
          <a:p>
            <a:pPr lvl="1"/>
            <a:r>
              <a:rPr lang="en-IN" dirty="0" smtClean="0"/>
              <a:t>mother(</a:t>
            </a:r>
            <a:r>
              <a:rPr lang="en-IN" dirty="0" err="1" smtClean="0"/>
              <a:t>meera</a:t>
            </a:r>
            <a:r>
              <a:rPr lang="en-IN" dirty="0" smtClean="0"/>
              <a:t>, </a:t>
            </a:r>
            <a:r>
              <a:rPr lang="en-IN" dirty="0" err="1" smtClean="0"/>
              <a:t>arya</a:t>
            </a:r>
            <a:r>
              <a:rPr lang="en-IN" dirty="0" smtClean="0"/>
              <a:t>).</a:t>
            </a:r>
          </a:p>
          <a:p>
            <a:pPr lvl="1"/>
            <a:r>
              <a:rPr lang="en-IN" dirty="0" smtClean="0"/>
              <a:t>student(</a:t>
            </a:r>
            <a:r>
              <a:rPr lang="en-IN" dirty="0" err="1" smtClean="0"/>
              <a:t>sushil</a:t>
            </a:r>
            <a:r>
              <a:rPr lang="en-IN" dirty="0" smtClean="0"/>
              <a:t>, TY, computer,8.75)</a:t>
            </a:r>
          </a:p>
          <a:p>
            <a:pPr lvl="1"/>
            <a:r>
              <a:rPr lang="en-IN" dirty="0" smtClean="0"/>
              <a:t>distance(mumbai,pune,250)</a:t>
            </a:r>
          </a:p>
          <a:p>
            <a:pPr lvl="1"/>
            <a:endParaRPr lang="en-IN" dirty="0" smtClean="0"/>
          </a:p>
          <a:p>
            <a:pPr marL="457200" lvl="1" indent="0">
              <a:buNone/>
            </a:pPr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68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Writing facts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04" y="1324629"/>
            <a:ext cx="8229600" cy="4840675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/>
              <a:t>Identify relationship in statement – predicate name</a:t>
            </a:r>
          </a:p>
          <a:p>
            <a:pPr fontAlgn="base"/>
            <a:r>
              <a:rPr lang="en-US" dirty="0" smtClean="0"/>
              <a:t>Identify how many arguments are needed to represent information in statement.</a:t>
            </a:r>
          </a:p>
          <a:p>
            <a:pPr fontAlgn="base"/>
            <a:r>
              <a:rPr lang="en-US" dirty="0" smtClean="0"/>
              <a:t>Identify subject, object and other attributes.</a:t>
            </a:r>
          </a:p>
          <a:p>
            <a:pPr fontAlgn="base"/>
            <a:r>
              <a:rPr lang="en-US" dirty="0" smtClean="0"/>
              <a:t>Example</a:t>
            </a:r>
          </a:p>
          <a:p>
            <a:pPr lvl="1" fontAlgn="base"/>
            <a:r>
              <a:rPr lang="en-US" dirty="0" smtClean="0"/>
              <a:t>man(john).</a:t>
            </a:r>
          </a:p>
          <a:p>
            <a:pPr lvl="1" fontAlgn="base"/>
            <a:r>
              <a:rPr lang="en-US" dirty="0" smtClean="0"/>
              <a:t>grandfather(</a:t>
            </a:r>
            <a:r>
              <a:rPr lang="en-US" dirty="0" err="1" smtClean="0"/>
              <a:t>john,jen</a:t>
            </a:r>
            <a:r>
              <a:rPr lang="en-US" dirty="0" smtClean="0"/>
              <a:t>).</a:t>
            </a:r>
          </a:p>
          <a:p>
            <a:pPr lvl="1" fontAlgn="base"/>
            <a:r>
              <a:rPr lang="en-US" dirty="0" smtClean="0"/>
              <a:t>Item(</a:t>
            </a:r>
            <a:r>
              <a:rPr lang="en-US" dirty="0" err="1" smtClean="0"/>
              <a:t>purse,white</a:t>
            </a:r>
            <a:r>
              <a:rPr lang="en-US" dirty="0" smtClean="0"/>
              <a:t>).</a:t>
            </a:r>
          </a:p>
          <a:p>
            <a:pPr lvl="1" fontAlgn="base"/>
            <a:r>
              <a:rPr lang="en-US" dirty="0"/>
              <a:t>d</a:t>
            </a:r>
            <a:r>
              <a:rPr lang="en-US" dirty="0" smtClean="0"/>
              <a:t>istance(mumbai,pune,250).</a:t>
            </a:r>
          </a:p>
          <a:p>
            <a:pPr lvl="1" fontAlgn="base"/>
            <a:r>
              <a:rPr lang="en-US" dirty="0" smtClean="0"/>
              <a:t>laptop(hp,8,i7,50000).</a:t>
            </a:r>
          </a:p>
          <a:p>
            <a:pPr fontAlgn="base"/>
            <a:r>
              <a:rPr lang="en-US" dirty="0" smtClean="0"/>
              <a:t>Do </a:t>
            </a:r>
            <a:r>
              <a:rPr lang="en-US" dirty="0"/>
              <a:t>not combine multiple conditional statements into one.</a:t>
            </a:r>
          </a:p>
          <a:p>
            <a:pPr lvl="1"/>
            <a:r>
              <a:rPr lang="en-US" dirty="0"/>
              <a:t>Wrong: likes(</a:t>
            </a:r>
            <a:r>
              <a:rPr lang="en-US" dirty="0" err="1"/>
              <a:t>meera,reading</a:t>
            </a:r>
            <a:r>
              <a:rPr lang="en-US" dirty="0"/>
              <a:t>),likes(</a:t>
            </a:r>
            <a:r>
              <a:rPr lang="en-US" dirty="0" err="1"/>
              <a:t>meera,hiking</a:t>
            </a:r>
            <a:r>
              <a:rPr lang="en-US" dirty="0"/>
              <a:t>).</a:t>
            </a:r>
            <a:endParaRPr lang="en-US" dirty="0"/>
          </a:p>
          <a:p>
            <a:pPr lvl="1"/>
            <a:r>
              <a:rPr lang="en-US" dirty="0"/>
              <a:t>Correct: </a:t>
            </a:r>
            <a:endParaRPr lang="en-US" dirty="0"/>
          </a:p>
          <a:p>
            <a:pPr lvl="2"/>
            <a:r>
              <a:rPr lang="en-US" dirty="0"/>
              <a:t>likes(</a:t>
            </a:r>
            <a:r>
              <a:rPr lang="en-US" dirty="0" err="1"/>
              <a:t>meera,reading</a:t>
            </a:r>
            <a:r>
              <a:rPr lang="en-US" dirty="0"/>
              <a:t>). </a:t>
            </a:r>
            <a:endParaRPr lang="en-US" dirty="0"/>
          </a:p>
          <a:p>
            <a:pPr lvl="2"/>
            <a:r>
              <a:rPr lang="en-US" dirty="0"/>
              <a:t>likes(</a:t>
            </a:r>
            <a:r>
              <a:rPr lang="en-US" dirty="0" err="1"/>
              <a:t>meera,hiking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59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Writing a </a:t>
            </a:r>
            <a:r>
              <a:rPr lang="en-IN" dirty="0" err="1" smtClean="0"/>
              <a:t>prolog</a:t>
            </a:r>
            <a:r>
              <a:rPr lang="en-IN" dirty="0" smtClean="0"/>
              <a:t> program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Rules</a:t>
            </a:r>
          </a:p>
          <a:p>
            <a:pPr lvl="1"/>
            <a:r>
              <a:rPr lang="en-US" dirty="0" smtClean="0"/>
              <a:t>Represent </a:t>
            </a:r>
            <a:r>
              <a:rPr lang="en-US" dirty="0"/>
              <a:t>derived relationships or logic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Generally written with variables</a:t>
            </a:r>
          </a:p>
          <a:p>
            <a:pPr lvl="1"/>
            <a:r>
              <a:rPr lang="en-US" dirty="0" smtClean="0"/>
              <a:t>Form: </a:t>
            </a:r>
            <a:r>
              <a:rPr lang="en-US" u="sng" dirty="0" smtClean="0"/>
              <a:t>head </a:t>
            </a:r>
            <a:r>
              <a:rPr lang="en-US" u="sng" dirty="0"/>
              <a:t>:- body</a:t>
            </a:r>
            <a:r>
              <a:rPr lang="en-US" dirty="0"/>
              <a:t>. </a:t>
            </a:r>
            <a:endParaRPr lang="en-US" dirty="0" smtClean="0"/>
          </a:p>
          <a:p>
            <a:pPr lvl="2"/>
            <a:r>
              <a:rPr lang="en-US" dirty="0" err="1" smtClean="0"/>
              <a:t>where:</a:t>
            </a:r>
            <a:r>
              <a:rPr lang="en-US" b="1" dirty="0" err="1" smtClean="0"/>
              <a:t>Head</a:t>
            </a:r>
            <a:r>
              <a:rPr lang="en-US" dirty="0"/>
              <a:t>: The relationship you're </a:t>
            </a:r>
            <a:r>
              <a:rPr lang="en-US" dirty="0" smtClean="0"/>
              <a:t>defining.</a:t>
            </a:r>
          </a:p>
          <a:p>
            <a:pPr lvl="2"/>
            <a:r>
              <a:rPr lang="en-US" b="1" dirty="0" smtClean="0"/>
              <a:t>Body</a:t>
            </a:r>
            <a:r>
              <a:rPr lang="en-US" dirty="0"/>
              <a:t>: Conditions under which the relationship is true.</a:t>
            </a:r>
          </a:p>
          <a:p>
            <a:r>
              <a:rPr lang="en-IN" dirty="0" smtClean="0"/>
              <a:t>Example</a:t>
            </a:r>
          </a:p>
          <a:p>
            <a:pPr lvl="1"/>
            <a:r>
              <a:rPr lang="en-IN" dirty="0" smtClean="0"/>
              <a:t>mother(X,Y):- female(X), parent(X,Y).</a:t>
            </a:r>
          </a:p>
          <a:p>
            <a:pPr lvl="1"/>
            <a:r>
              <a:rPr lang="en-IN" dirty="0"/>
              <a:t>m</a:t>
            </a:r>
            <a:r>
              <a:rPr lang="en-IN" dirty="0" smtClean="0"/>
              <a:t>arried(X,Y) :- married(Y,X).</a:t>
            </a:r>
          </a:p>
          <a:p>
            <a:pPr lvl="1"/>
            <a:r>
              <a:rPr lang="en-IN" dirty="0"/>
              <a:t>s</a:t>
            </a:r>
            <a:r>
              <a:rPr lang="en-IN" dirty="0" smtClean="0"/>
              <a:t>ister(X,Y):-female(X), parent(Z,X), parent(Z,Y).</a:t>
            </a:r>
          </a:p>
          <a:p>
            <a:pPr marL="457200" lvl="1" indent="0">
              <a:buNone/>
            </a:pPr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610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Types in Prolog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Variables and their data type declaration isn't mandatory in </a:t>
            </a:r>
            <a:r>
              <a:rPr lang="en-IN" dirty="0" err="1" smtClean="0"/>
              <a:t>prolog</a:t>
            </a:r>
            <a:endParaRPr lang="en-IN" dirty="0" smtClean="0"/>
          </a:p>
          <a:p>
            <a:r>
              <a:rPr lang="en-IN" dirty="0" smtClean="0"/>
              <a:t>Types:</a:t>
            </a:r>
          </a:p>
          <a:p>
            <a:pPr lvl="1"/>
            <a:r>
              <a:rPr lang="en-IN" dirty="0" smtClean="0"/>
              <a:t>Symbol e.g. used for person, item </a:t>
            </a:r>
            <a:r>
              <a:rPr lang="en-IN" dirty="0" err="1" smtClean="0"/>
              <a:t>etc</a:t>
            </a:r>
            <a:endParaRPr lang="en-IN" dirty="0" smtClean="0"/>
          </a:p>
          <a:p>
            <a:pPr lvl="1"/>
            <a:r>
              <a:rPr lang="en-IN" dirty="0" smtClean="0"/>
              <a:t>Integer</a:t>
            </a:r>
          </a:p>
          <a:p>
            <a:pPr lvl="1"/>
            <a:r>
              <a:rPr lang="en-IN" dirty="0" smtClean="0"/>
              <a:t>Float</a:t>
            </a:r>
          </a:p>
          <a:p>
            <a:pPr lvl="1"/>
            <a:r>
              <a:rPr lang="en-IN" dirty="0" smtClean="0"/>
              <a:t>List – like arrays</a:t>
            </a:r>
          </a:p>
          <a:p>
            <a:pPr lvl="1"/>
            <a:r>
              <a:rPr lang="en-IN" dirty="0" smtClean="0"/>
              <a:t>String</a:t>
            </a:r>
          </a:p>
          <a:p>
            <a:pPr lvl="1"/>
            <a:r>
              <a:rPr lang="en-IN" dirty="0" err="1" smtClean="0"/>
              <a:t>Boolena</a:t>
            </a:r>
            <a:endParaRPr lang="en-IN" dirty="0" smtClean="0"/>
          </a:p>
          <a:p>
            <a:pPr lvl="1"/>
            <a:r>
              <a:rPr lang="en-IN" dirty="0" smtClean="0"/>
              <a:t>Free/anonymous </a:t>
            </a:r>
            <a:r>
              <a:rPr lang="en-IN" dirty="0" err="1" smtClean="0"/>
              <a:t>varibales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417582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Varibales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Free variable:</a:t>
            </a:r>
          </a:p>
          <a:p>
            <a:pPr lvl="1"/>
            <a:r>
              <a:rPr lang="en-US" dirty="0"/>
              <a:t>not yet bound to a specific value during the execution of a query or rule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It can match with any value, and Prolog may assign it a value during </a:t>
            </a:r>
            <a:r>
              <a:rPr lang="en-US" dirty="0" smtClean="0"/>
              <a:t>execution to </a:t>
            </a:r>
            <a:r>
              <a:rPr lang="en-US" dirty="0"/>
              <a:t>satisfy the conditions of the query or rule</a:t>
            </a:r>
            <a:r>
              <a:rPr lang="en-US" dirty="0" smtClean="0"/>
              <a:t>.</a:t>
            </a:r>
          </a:p>
          <a:p>
            <a:pPr lvl="1"/>
            <a:r>
              <a:rPr lang="en-IN" dirty="0" smtClean="0"/>
              <a:t>Same variables can be used for different rules in same program.</a:t>
            </a:r>
          </a:p>
          <a:p>
            <a:r>
              <a:rPr lang="en-US" dirty="0"/>
              <a:t>Starts with an uppercase letter or an underscore (e.g., X, Person, _Variable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Acts </a:t>
            </a:r>
            <a:r>
              <a:rPr lang="en-US" dirty="0"/>
              <a:t>as a placeholder that Prolog will attempt to bind to values to satisfy goals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</a:t>
            </a:r>
            <a:r>
              <a:rPr lang="en-US" dirty="0"/>
              <a:t>left unbound, Prolog considers it as "free" and may include it in the result of a query.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360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Free variable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Example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    female(</a:t>
            </a:r>
            <a:r>
              <a:rPr lang="en-IN" dirty="0" err="1" smtClean="0"/>
              <a:t>meera</a:t>
            </a:r>
            <a:r>
              <a:rPr lang="en-IN" dirty="0" smtClean="0"/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 smtClean="0"/>
              <a:t>    female(</a:t>
            </a:r>
            <a:r>
              <a:rPr lang="en-IN" dirty="0" err="1" smtClean="0"/>
              <a:t>arya</a:t>
            </a:r>
            <a:r>
              <a:rPr lang="en-IN" dirty="0" smtClean="0"/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/>
              <a:t> </a:t>
            </a:r>
            <a:r>
              <a:rPr lang="en-IN" dirty="0" smtClean="0"/>
              <a:t>   mother(</a:t>
            </a:r>
            <a:r>
              <a:rPr lang="en-IN" dirty="0" err="1" smtClean="0"/>
              <a:t>meera,arya</a:t>
            </a:r>
            <a:r>
              <a:rPr lang="en-IN" dirty="0" smtClean="0"/>
              <a:t>).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Query: female(X)</a:t>
            </a:r>
          </a:p>
          <a:p>
            <a:pPr marL="457200" lvl="1" indent="0">
              <a:buNone/>
            </a:pPr>
            <a:r>
              <a:rPr lang="en-IN" dirty="0" smtClean="0"/>
              <a:t>o/p : X=</a:t>
            </a:r>
            <a:r>
              <a:rPr lang="en-IN" dirty="0" err="1" smtClean="0"/>
              <a:t>meera</a:t>
            </a:r>
            <a:r>
              <a:rPr lang="en-IN" dirty="0" smtClean="0"/>
              <a:t>, X=</a:t>
            </a:r>
            <a:r>
              <a:rPr lang="en-IN" dirty="0" err="1" smtClean="0"/>
              <a:t>arya</a:t>
            </a:r>
            <a:endParaRPr lang="en-IN" dirty="0" smtClean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Query: mother(</a:t>
            </a:r>
            <a:r>
              <a:rPr lang="en-IN" dirty="0" err="1" smtClean="0"/>
              <a:t>X,arya</a:t>
            </a:r>
            <a:r>
              <a:rPr lang="en-IN" dirty="0" smtClean="0"/>
              <a:t>)</a:t>
            </a:r>
          </a:p>
          <a:p>
            <a:pPr marL="457200" lvl="1" indent="0">
              <a:buNone/>
            </a:pPr>
            <a:r>
              <a:rPr lang="en-IN" dirty="0" smtClean="0"/>
              <a:t>o/p: X=</a:t>
            </a:r>
            <a:r>
              <a:rPr lang="en-IN" dirty="0" err="1" smtClean="0"/>
              <a:t>meera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68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855548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57" y="3536388"/>
            <a:ext cx="541866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What is ChatGPT ? and its Overview - Digital Floa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41731" y="1385989"/>
            <a:ext cx="3767486" cy="21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Anonymous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Always represented </a:t>
            </a:r>
            <a:r>
              <a:rPr lang="en-US" dirty="0"/>
              <a:t>by an underscore </a:t>
            </a:r>
            <a:r>
              <a:rPr lang="en-US" dirty="0" smtClean="0"/>
              <a:t>(_)</a:t>
            </a:r>
          </a:p>
          <a:p>
            <a:r>
              <a:rPr lang="en-US" dirty="0" smtClean="0"/>
              <a:t>is </a:t>
            </a:r>
            <a:r>
              <a:rPr lang="en-US" dirty="0"/>
              <a:t>used when a value is needed for a condition but the specific value is </a:t>
            </a:r>
            <a:r>
              <a:rPr lang="en-US" dirty="0" smtClean="0"/>
              <a:t>irrelevant.</a:t>
            </a:r>
          </a:p>
          <a:p>
            <a:r>
              <a:rPr lang="en-US" dirty="0"/>
              <a:t>Useful for ignoring parts of a predicate or argument that are not needed for the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Example- </a:t>
            </a:r>
          </a:p>
          <a:p>
            <a:pPr lvl="1"/>
            <a:r>
              <a:rPr lang="en-US" dirty="0" err="1"/>
              <a:t>long_novel</a:t>
            </a:r>
            <a:r>
              <a:rPr lang="en-US" dirty="0"/>
              <a:t>(Title) :-  </a:t>
            </a:r>
            <a:r>
              <a:rPr lang="en-US" dirty="0" err="1"/>
              <a:t>written_by</a:t>
            </a:r>
            <a:r>
              <a:rPr lang="en-US" dirty="0"/>
              <a:t>(_, Title), book(Title, Length), Length &gt; 300. 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054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60648"/>
            <a:ext cx="3868340" cy="823912"/>
          </a:xfrm>
        </p:spPr>
        <p:txBody>
          <a:bodyPr/>
          <a:lstStyle/>
          <a:p>
            <a:r>
              <a:rPr lang="en-IN" dirty="0" smtClean="0"/>
              <a:t>Turbo Prolog program</a:t>
            </a:r>
            <a:endParaRPr lang="en-IN" dirty="0"/>
          </a:p>
        </p:txBody>
      </p:sp>
      <p:sp>
        <p:nvSpPr>
          <p:cNvPr id="31746" name="Content Placeholder 2"/>
          <p:cNvSpPr>
            <a:spLocks noGrp="1"/>
          </p:cNvSpPr>
          <p:nvPr>
            <p:ph sz="half" idx="2"/>
          </p:nvPr>
        </p:nvSpPr>
        <p:spPr>
          <a:xfrm>
            <a:off x="683568" y="1556792"/>
            <a:ext cx="3868340" cy="45365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domains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name</a:t>
            </a:r>
            <a:r>
              <a:rPr lang="en-IN" dirty="0" smtClean="0"/>
              <a:t>, sport=symbol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predicates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</a:t>
            </a:r>
            <a:r>
              <a:rPr lang="en-IN" dirty="0" err="1"/>
              <a:t>name,sport</a:t>
            </a:r>
            <a:r>
              <a:rPr lang="en-IN" dirty="0"/>
              <a:t>)</a:t>
            </a:r>
            <a:endParaRPr lang="en-IN" dirty="0"/>
          </a:p>
          <a:p>
            <a:pPr marL="0" indent="0"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>clauses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</a:t>
            </a:r>
            <a:r>
              <a:rPr lang="en-IN" dirty="0" err="1"/>
              <a:t>ellen</a:t>
            </a:r>
            <a:r>
              <a:rPr lang="en-IN" dirty="0"/>
              <a:t>, tennis).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likes(john, football).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likes(tom, baseball).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</a:t>
            </a:r>
            <a:r>
              <a:rPr lang="en-IN" dirty="0" err="1"/>
              <a:t>eric</a:t>
            </a:r>
            <a:r>
              <a:rPr lang="en-IN" dirty="0"/>
              <a:t>, swimming).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likes(mark, tennis).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   likes(bill, Activity) if likes(tom, Activity</a:t>
            </a:r>
            <a:r>
              <a:rPr lang="en-IN" dirty="0" smtClean="0"/>
              <a:t>).</a:t>
            </a:r>
            <a:r>
              <a:rPr lang="en-IN" dirty="0"/>
              <a:t/>
            </a:r>
            <a:br>
              <a:rPr lang="en-IN" dirty="0"/>
            </a:br>
            <a:endParaRPr lang="en-US" alt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788024" y="332656"/>
            <a:ext cx="3887391" cy="823912"/>
          </a:xfrm>
        </p:spPr>
        <p:txBody>
          <a:bodyPr/>
          <a:lstStyle/>
          <a:p>
            <a:r>
              <a:rPr lang="en-IN" dirty="0" err="1" smtClean="0"/>
              <a:t>Swi</a:t>
            </a:r>
            <a:r>
              <a:rPr lang="en-IN" dirty="0" smtClean="0"/>
              <a:t> Prolog program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355976" y="1340768"/>
            <a:ext cx="4464496" cy="4824536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likes(</a:t>
            </a:r>
            <a:r>
              <a:rPr lang="en-US" altLang="en-US" dirty="0" err="1" smtClean="0"/>
              <a:t>ellen</a:t>
            </a:r>
            <a:r>
              <a:rPr lang="en-US" altLang="en-US" dirty="0"/>
              <a:t>, reading).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dirty="0"/>
              <a:t>   likes(john, computers).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dirty="0"/>
              <a:t>   likes(john, badminton).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dirty="0"/>
              <a:t>   likes(</a:t>
            </a:r>
            <a:r>
              <a:rPr lang="en-US" altLang="en-US" dirty="0" err="1"/>
              <a:t>leonard</a:t>
            </a:r>
            <a:r>
              <a:rPr lang="en-US" altLang="en-US" dirty="0"/>
              <a:t>, badminton). 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dirty="0"/>
              <a:t>   likes(</a:t>
            </a:r>
            <a:r>
              <a:rPr lang="en-US" altLang="en-US" dirty="0" err="1"/>
              <a:t>eric</a:t>
            </a:r>
            <a:r>
              <a:rPr lang="en-US" altLang="en-US" dirty="0"/>
              <a:t>, swimming).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dirty="0"/>
              <a:t>   likes(</a:t>
            </a:r>
            <a:r>
              <a:rPr lang="en-US" altLang="en-US" dirty="0" err="1"/>
              <a:t>eric</a:t>
            </a:r>
            <a:r>
              <a:rPr lang="en-US" altLang="en-US" dirty="0"/>
              <a:t>, reading</a:t>
            </a:r>
            <a:r>
              <a:rPr lang="en-US" altLang="en-US" dirty="0" smtClean="0"/>
              <a:t>).</a:t>
            </a:r>
          </a:p>
          <a:p>
            <a:pPr marL="0" indent="0">
              <a:buNone/>
            </a:pPr>
            <a:r>
              <a:rPr lang="en-IN" dirty="0"/>
              <a:t>likes(bill, Activity) if likes(tom, Activity).</a:t>
            </a:r>
            <a:br>
              <a:rPr lang="en-IN" dirty="0"/>
            </a:br>
            <a:endParaRPr lang="en-US" altLang="en-US" dirty="0"/>
          </a:p>
          <a:p>
            <a:pPr marL="0" indent="0">
              <a:buFont typeface="Wingdings 2" pitchFamily="18" charset="2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16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457200"/>
            <a:ext cx="6504384" cy="4846638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domains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name, sport=symbol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predicates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likes(name, sport)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dirty="0"/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clauses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</a:t>
            </a:r>
            <a:r>
              <a:rPr lang="en-US" dirty="0" err="1"/>
              <a:t>ellen</a:t>
            </a:r>
            <a:r>
              <a:rPr lang="en-US" dirty="0"/>
              <a:t>, tennis).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likes(john, football).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likes(tom, baseball).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</a:t>
            </a:r>
            <a:r>
              <a:rPr lang="en-US" dirty="0" err="1"/>
              <a:t>eric</a:t>
            </a:r>
            <a:r>
              <a:rPr lang="en-US" dirty="0"/>
              <a:t>, swimming).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likes(mark, tennis).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/>
              <a:t>   likes(bill, Activity) if likes(tom, Activity).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R</a:t>
            </a:r>
            <a:r>
              <a:rPr lang="en-IN" dirty="0" smtClean="0"/>
              <a:t>ules</a:t>
            </a:r>
            <a:endParaRPr lang="en-IN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 smtClean="0"/>
              <a:t>Difference between predicates and </a:t>
            </a:r>
            <a:r>
              <a:rPr lang="en-IN" altLang="en-US" dirty="0" smtClean="0"/>
              <a:t>clauses (For turbo </a:t>
            </a:r>
            <a:r>
              <a:rPr lang="en-IN" altLang="en-US" dirty="0" err="1" smtClean="0"/>
              <a:t>prolog</a:t>
            </a:r>
            <a:r>
              <a:rPr lang="en-IN" altLang="en-US" dirty="0" smtClean="0"/>
              <a:t>)</a:t>
            </a:r>
            <a:endParaRPr lang="en-IN" altLang="en-US" dirty="0" smtClean="0"/>
          </a:p>
          <a:p>
            <a:pPr lvl="1"/>
            <a:r>
              <a:rPr lang="en-IN" altLang="en-US" dirty="0" smtClean="0"/>
              <a:t>likes(person, sports</a:t>
            </a:r>
            <a:r>
              <a:rPr lang="en-IN" altLang="en-US" dirty="0" smtClean="0"/>
              <a:t>)</a:t>
            </a:r>
            <a:endParaRPr lang="en-IN" altLang="en-US" dirty="0" smtClean="0"/>
          </a:p>
          <a:p>
            <a:pPr lvl="1"/>
            <a:r>
              <a:rPr lang="en-IN" altLang="en-US" dirty="0" smtClean="0"/>
              <a:t>likes(ram, tennis).</a:t>
            </a:r>
          </a:p>
          <a:p>
            <a:r>
              <a:rPr lang="en-IN" altLang="en-US" dirty="0" smtClean="0"/>
              <a:t>Capitalization and free variables</a:t>
            </a:r>
          </a:p>
          <a:p>
            <a:r>
              <a:rPr lang="en-IN" altLang="en-US" dirty="0" smtClean="0"/>
              <a:t>Grouping </a:t>
            </a:r>
            <a:r>
              <a:rPr lang="en-IN" altLang="en-US" smtClean="0"/>
              <a:t>of predicates/clauses</a:t>
            </a:r>
            <a:endParaRPr lang="en-IN" altLang="en-US" dirty="0" smtClean="0"/>
          </a:p>
          <a:p>
            <a:r>
              <a:rPr lang="en-IN" altLang="en-US" dirty="0" smtClean="0"/>
              <a:t>No nesting of predicates</a:t>
            </a:r>
          </a:p>
          <a:p>
            <a:pPr lvl="1"/>
            <a:r>
              <a:rPr lang="en-IN" altLang="en-US" dirty="0" smtClean="0"/>
              <a:t>Father(</a:t>
            </a:r>
            <a:r>
              <a:rPr lang="en-IN" altLang="en-US" dirty="0" err="1" smtClean="0"/>
              <a:t>dashrath,father</a:t>
            </a:r>
            <a:r>
              <a:rPr lang="en-IN" altLang="en-US" dirty="0" smtClean="0"/>
              <a:t>(</a:t>
            </a:r>
            <a:r>
              <a:rPr lang="en-IN" altLang="en-US" dirty="0" err="1" smtClean="0"/>
              <a:t>kush</a:t>
            </a:r>
            <a:r>
              <a:rPr lang="en-IN" altLang="en-US" dirty="0" smtClean="0"/>
              <a:t>)).</a:t>
            </a:r>
          </a:p>
        </p:txBody>
      </p:sp>
    </p:spTree>
    <p:extLst>
      <p:ext uri="{BB962C8B-B14F-4D97-AF65-F5344CB8AC3E}">
        <p14:creationId xmlns:p14="http://schemas.microsoft.com/office/powerpoint/2010/main" val="40094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Rules – capitalizations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Do </a:t>
            </a:r>
            <a:r>
              <a:rPr lang="en-US" dirty="0"/>
              <a:t>not capitalize first </a:t>
            </a:r>
            <a:r>
              <a:rPr lang="en-US" dirty="0" smtClean="0"/>
              <a:t>letters of arguments </a:t>
            </a:r>
            <a:r>
              <a:rPr lang="en-US" dirty="0"/>
              <a:t>as they would be taken as </a:t>
            </a:r>
            <a:r>
              <a:rPr lang="en-US" dirty="0" smtClean="0"/>
              <a:t>variables. </a:t>
            </a:r>
          </a:p>
          <a:p>
            <a:pPr fontAlgn="base"/>
            <a:r>
              <a:rPr lang="en-US" dirty="0" smtClean="0"/>
              <a:t>If </a:t>
            </a:r>
            <a:r>
              <a:rPr lang="en-US" dirty="0"/>
              <a:t>you wish to write in capital and wish it to be treated as constant, use </a:t>
            </a:r>
            <a:r>
              <a:rPr lang="en-US" dirty="0" smtClean="0"/>
              <a:t>quotes- “” </a:t>
            </a:r>
            <a:r>
              <a:rPr lang="en-US" dirty="0"/>
              <a:t>as: </a:t>
            </a:r>
            <a:endParaRPr lang="en-US" dirty="0" smtClean="0"/>
          </a:p>
          <a:p>
            <a:pPr lvl="1" fontAlgn="base"/>
            <a:r>
              <a:rPr lang="en-US" dirty="0" err="1" smtClean="0"/>
              <a:t>phone_number</a:t>
            </a:r>
            <a:r>
              <a:rPr lang="en-US" dirty="0"/>
              <a:t>("Albert", "EZY-3665").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186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Rules - Grouping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Clauses/Statements of </a:t>
            </a:r>
            <a:r>
              <a:rPr lang="en-US" dirty="0"/>
              <a:t>same predicate should be grouped together. </a:t>
            </a:r>
          </a:p>
          <a:p>
            <a:r>
              <a:rPr lang="en-US" dirty="0" smtClean="0"/>
              <a:t>Example-</a:t>
            </a:r>
          </a:p>
          <a:p>
            <a:pPr lvl="1"/>
            <a:r>
              <a:rPr lang="en-US" dirty="0" smtClean="0"/>
              <a:t>Write all </a:t>
            </a:r>
            <a:r>
              <a:rPr lang="en-US" dirty="0"/>
              <a:t>facts and rules of person, then write all facts and rules of mother, then write all facts and rules of father etc. </a:t>
            </a:r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dirty="0"/>
              <a:t>not write one fact of person, then one of mother, then one of father, then again fact of person/mother/father etc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196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pic>
        <p:nvPicPr>
          <p:cNvPr id="348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057400"/>
            <a:ext cx="5130800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4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7239000" cy="4846638"/>
          </a:xfrm>
        </p:spPr>
        <p:txBody>
          <a:bodyPr>
            <a:normAutofit lnSpcReduction="1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domains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product, sum = integer</a:t>
            </a:r>
          </a:p>
          <a:p>
            <a:pPr marL="0" indent="0">
              <a:buFont typeface="Wingdings 2" pitchFamily="18" charset="2"/>
              <a:buNone/>
            </a:pPr>
            <a:endParaRPr lang="en-US" altLang="en-US" smtClean="0"/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predicates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add_em_up(sum, sum, sum)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multiply_em(product, product, product)</a:t>
            </a:r>
          </a:p>
          <a:p>
            <a:pPr marL="0" indent="0">
              <a:buFont typeface="Wingdings 2" pitchFamily="18" charset="2"/>
              <a:buNone/>
            </a:pPr>
            <a:endParaRPr lang="en-US" altLang="en-US" smtClean="0"/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clauses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add_em_up(X, Y, Sum) :- Sum = X + Y.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en-US" smtClean="0"/>
              <a:t>   multiply_em(X, Y, Product) :- Product = X * Y.</a:t>
            </a:r>
          </a:p>
        </p:txBody>
      </p:sp>
    </p:spTree>
    <p:extLst>
      <p:ext uri="{BB962C8B-B14F-4D97-AF65-F5344CB8AC3E}">
        <p14:creationId xmlns:p14="http://schemas.microsoft.com/office/powerpoint/2010/main" val="8999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63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7239000" cy="48466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Rule base Vs knowledgebase programming (C/Java Vs Prolog/LISP)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altLang="en-US" dirty="0"/>
          </a:p>
        </p:txBody>
      </p:sp>
      <p:graphicFrame>
        <p:nvGraphicFramePr>
          <p:cNvPr id="3" name="Table 2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14510"/>
              </p:ext>
            </p:extLst>
          </p:nvPr>
        </p:nvGraphicFramePr>
        <p:xfrm>
          <a:off x="827584" y="1484784"/>
          <a:ext cx="7924800" cy="518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957">
                  <a:extLst>
                    <a:ext uri="{9D8B030D-6E8A-4147-A177-3AD203B41FA5}"/>
                  </a:extLst>
                </a:gridCol>
                <a:gridCol w="2547257">
                  <a:extLst>
                    <a:ext uri="{9D8B030D-6E8A-4147-A177-3AD203B41FA5}"/>
                  </a:extLst>
                </a:gridCol>
                <a:gridCol w="3325586">
                  <a:extLst>
                    <a:ext uri="{9D8B030D-6E8A-4147-A177-3AD203B41FA5}"/>
                  </a:extLst>
                </a:gridCol>
              </a:tblGrid>
              <a:tr h="4504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Rule Based</a:t>
                      </a:r>
                      <a:r>
                        <a:rPr lang="en-US" sz="1800" baseline="0" dirty="0"/>
                        <a:t> System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Knowledge Based  System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1110708">
                <a:tc>
                  <a:txBody>
                    <a:bodyPr/>
                    <a:lstStyle/>
                    <a:p>
                      <a:r>
                        <a:rPr lang="en-US" sz="1800" dirty="0"/>
                        <a:t>Can Process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  <a:p>
                      <a:r>
                        <a:rPr lang="en-US" sz="1800" dirty="0"/>
                        <a:t>Rules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  <a:p>
                      <a:r>
                        <a:rPr lang="en-US" sz="1800" dirty="0"/>
                        <a:t>Rules</a:t>
                      </a:r>
                    </a:p>
                    <a:p>
                      <a:r>
                        <a:rPr lang="en-US" sz="1800" dirty="0"/>
                        <a:t>Knowledge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777495">
                <a:tc>
                  <a:txBody>
                    <a:bodyPr/>
                    <a:lstStyle/>
                    <a:p>
                      <a:r>
                        <a:rPr lang="en-US" sz="1800" dirty="0"/>
                        <a:t>Can Output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</a:t>
                      </a:r>
                      <a:endParaRPr lang="en-US" sz="1800" baseline="0" dirty="0"/>
                    </a:p>
                    <a:p>
                      <a:r>
                        <a:rPr lang="en-US" sz="1800" baseline="0" dirty="0"/>
                        <a:t>Decision 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Information, Decision, Expert Advice,</a:t>
                      </a:r>
                      <a:r>
                        <a:rPr lang="en-US" sz="1800" baseline="0" dirty="0"/>
                        <a:t> Recommendations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640097">
                <a:tc>
                  <a:txBody>
                    <a:bodyPr/>
                    <a:lstStyle/>
                    <a:p>
                      <a:r>
                        <a:rPr lang="en-US" sz="1800" dirty="0"/>
                        <a:t>Commonly used</a:t>
                      </a:r>
                      <a:r>
                        <a:rPr lang="en-US" sz="1800" baseline="0" dirty="0"/>
                        <a:t> for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Enterprise rules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Domain specific</a:t>
                      </a:r>
                      <a:r>
                        <a:rPr lang="en-US" sz="1800" baseline="0" dirty="0"/>
                        <a:t> rules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640097">
                <a:tc>
                  <a:txBody>
                    <a:bodyPr/>
                    <a:lstStyle/>
                    <a:p>
                      <a:r>
                        <a:rPr lang="en-US" sz="1800" dirty="0"/>
                        <a:t>Ideal for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Simplistic business rules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Complex business rules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1110708">
                <a:tc>
                  <a:txBody>
                    <a:bodyPr/>
                    <a:lstStyle/>
                    <a:p>
                      <a:r>
                        <a:rPr lang="en-US" sz="1800" dirty="0"/>
                        <a:t>Best for these types of applications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Decision</a:t>
                      </a:r>
                      <a:endParaRPr lang="en-US" sz="1800" baseline="0" dirty="0"/>
                    </a:p>
                    <a:p>
                      <a:r>
                        <a:rPr lang="en-US" sz="1800" baseline="0" dirty="0"/>
                        <a:t>Compliance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Advising</a:t>
                      </a:r>
                      <a:r>
                        <a:rPr lang="en-US" sz="1800" baseline="0" dirty="0"/>
                        <a:t>, Product Selection, Recommending, </a:t>
                      </a:r>
                      <a:r>
                        <a:rPr lang="en-US" sz="1800" baseline="0" dirty="0" err="1"/>
                        <a:t>Trubleshooting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  <a:tr h="450454">
                <a:tc>
                  <a:txBody>
                    <a:bodyPr/>
                    <a:lstStyle/>
                    <a:p>
                      <a:r>
                        <a:rPr lang="en-US" sz="1800" dirty="0"/>
                        <a:t>Domain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Broad</a:t>
                      </a:r>
                      <a:r>
                        <a:rPr lang="en-US" sz="1800" baseline="0" dirty="0"/>
                        <a:t> Logic</a:t>
                      </a:r>
                      <a:endParaRPr lang="en-US" sz="1800" dirty="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Deep Logic</a:t>
                      </a:r>
                    </a:p>
                  </a:txBody>
                  <a:tcPr marT="45721" marB="45721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4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5175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have you seen AI before?</a:t>
            </a:r>
            <a:endParaRPr lang="en-US" dirty="0"/>
          </a:p>
        </p:txBody>
      </p:sp>
      <p:pic>
        <p:nvPicPr>
          <p:cNvPr id="65538" name="Picture 2" descr="SMALL WONDER:COMPLETE FIRST SEASON: Amazon.in: Dick Christie, Marla  Pennington, Jerry Supiran, Tiffany Brissette, Emily Schulman, Paul C.  Scott, William Bogert, Edie McClurg, David Moses, Daryl Bartley, Bobby  Herbeck, Lihann Jones, Leslie H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" y="876300"/>
            <a:ext cx="4250995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30 Facts About Black Mirror - Black Mirror Triv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76300"/>
            <a:ext cx="426788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r>
              <a:rPr lang="en-US" dirty="0" smtClean="0"/>
              <a:t>Queries?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you!!</a:t>
            </a:r>
            <a:endParaRPr lang="en-US" dirty="0"/>
          </a:p>
        </p:txBody>
      </p:sp>
      <p:sp>
        <p:nvSpPr>
          <p:cNvPr id="38915" name="Text Placeholder 4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4750" cy="742950"/>
          </a:xfrm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58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Title 4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963960"/>
          </a:xfrm>
        </p:spPr>
      </p:pic>
      <p:sp>
        <p:nvSpPr>
          <p:cNvPr id="819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AI– Toy problems, games</a:t>
            </a:r>
          </a:p>
          <a:p>
            <a:pPr eaLnBrk="1" hangingPunct="1"/>
            <a:r>
              <a:rPr lang="en-US" altLang="en-US" dirty="0" smtClean="0"/>
              <a:t>Intelligent agents </a:t>
            </a:r>
          </a:p>
          <a:p>
            <a:pPr eaLnBrk="1" hangingPunct="1"/>
            <a:r>
              <a:rPr lang="en-US" altLang="en-US" dirty="0" smtClean="0"/>
              <a:t>Algorithms- searching</a:t>
            </a:r>
          </a:p>
          <a:p>
            <a:pPr eaLnBrk="1" hangingPunct="1"/>
            <a:r>
              <a:rPr lang="en-US" altLang="en-US" dirty="0" smtClean="0"/>
              <a:t>Knowledge representation &amp; reasoning</a:t>
            </a:r>
          </a:p>
          <a:p>
            <a:pPr eaLnBrk="1" hangingPunct="1"/>
            <a:r>
              <a:rPr lang="en-US" altLang="en-US" dirty="0" smtClean="0"/>
              <a:t>Learning</a:t>
            </a:r>
          </a:p>
          <a:p>
            <a:pPr eaLnBrk="1" hangingPunct="1"/>
            <a:r>
              <a:rPr lang="en-US" altLang="en-US" dirty="0" smtClean="0"/>
              <a:t>Planning</a:t>
            </a:r>
          </a:p>
          <a:p>
            <a:pPr eaLnBrk="1" hangingPunct="1"/>
            <a:r>
              <a:rPr lang="en-US" altLang="en-US" dirty="0" smtClean="0"/>
              <a:t>Expert systems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39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1155700"/>
          </a:xfrm>
        </p:spPr>
      </p:pic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Brain simulation</a:t>
            </a:r>
          </a:p>
          <a:p>
            <a:pPr eaLnBrk="1" hangingPunct="1"/>
            <a:r>
              <a:rPr lang="en-US" altLang="en-US" smtClean="0"/>
              <a:t>Cognitive architectures</a:t>
            </a:r>
          </a:p>
          <a:p>
            <a:pPr eaLnBrk="1" hangingPunct="1"/>
            <a:r>
              <a:rPr lang="en-US" altLang="en-US" smtClean="0"/>
              <a:t>Games</a:t>
            </a:r>
          </a:p>
          <a:p>
            <a:pPr eaLnBrk="1" hangingPunct="1"/>
            <a:r>
              <a:rPr lang="en-US" altLang="en-US" smtClean="0"/>
              <a:t>Knowledge and reasoning</a:t>
            </a:r>
          </a:p>
          <a:p>
            <a:pPr eaLnBrk="1" hangingPunct="1"/>
            <a:r>
              <a:rPr lang="en-US" altLang="en-US" smtClean="0"/>
              <a:t>Motion and manipulation</a:t>
            </a:r>
          </a:p>
          <a:p>
            <a:pPr eaLnBrk="1" hangingPunct="1"/>
            <a:r>
              <a:rPr lang="en-US" altLang="en-US" smtClean="0"/>
              <a:t>Natural language processing</a:t>
            </a:r>
          </a:p>
          <a:p>
            <a:pPr eaLnBrk="1" hangingPunct="1"/>
            <a:r>
              <a:rPr lang="en-US" altLang="en-US" smtClean="0"/>
              <a:t>Planning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6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Title 1"/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40"/>
            <a:ext cx="7239000" cy="1155700"/>
          </a:xfrm>
        </p:spPr>
      </p:pic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Planning</a:t>
            </a:r>
          </a:p>
          <a:p>
            <a:pPr eaLnBrk="1" hangingPunct="1"/>
            <a:r>
              <a:rPr lang="en-US" altLang="en-US" dirty="0" smtClean="0"/>
              <a:t>Knowledge Engineering </a:t>
            </a:r>
          </a:p>
          <a:p>
            <a:pPr eaLnBrk="1" hangingPunct="1"/>
            <a:r>
              <a:rPr lang="en-US" altLang="en-US" dirty="0" smtClean="0"/>
              <a:t>Information retrieval</a:t>
            </a:r>
          </a:p>
          <a:p>
            <a:pPr eaLnBrk="1" hangingPunct="1"/>
            <a:r>
              <a:rPr lang="en-US" altLang="en-US" dirty="0" smtClean="0"/>
              <a:t>Game Theory</a:t>
            </a:r>
          </a:p>
          <a:p>
            <a:pPr eaLnBrk="1" hangingPunct="1"/>
            <a:r>
              <a:rPr lang="en-US" altLang="en-US" dirty="0" smtClean="0"/>
              <a:t>Expert systems</a:t>
            </a:r>
          </a:p>
          <a:p>
            <a:pPr eaLnBrk="1" hangingPunct="1"/>
            <a:r>
              <a:rPr lang="en-US" altLang="en-US" dirty="0" smtClean="0"/>
              <a:t>Natural language processing</a:t>
            </a:r>
          </a:p>
          <a:p>
            <a:pPr eaLnBrk="1" hangingPunct="1"/>
            <a:r>
              <a:rPr lang="en-US" altLang="en-US" dirty="0" smtClean="0"/>
              <a:t>Mathematics</a:t>
            </a:r>
          </a:p>
          <a:p>
            <a:pPr eaLnBrk="1" hangingPunct="1"/>
            <a:r>
              <a:rPr lang="en-US" altLang="en-US" dirty="0" smtClean="0"/>
              <a:t>Automation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88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1768</Words>
  <Application>Microsoft Office PowerPoint</Application>
  <PresentationFormat>On-screen Show (4:3)</PresentationFormat>
  <Paragraphs>365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2_Custom Design</vt:lpstr>
      <vt:lpstr>Artificial Intelligence</vt:lpstr>
      <vt:lpstr>Where have you seen AI before?</vt:lpstr>
      <vt:lpstr>Where have you seen AI before?</vt:lpstr>
      <vt:lpstr>Where have you seen AI before?</vt:lpstr>
      <vt:lpstr>Where have you seen AI before?</vt:lpstr>
      <vt:lpstr>Where have you seen AI before?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Teaching Learning methods</vt:lpstr>
      <vt:lpstr>Limitations of AI</vt:lpstr>
      <vt:lpstr>Issues with implementation</vt:lpstr>
      <vt:lpstr>PowerPoint Presentation</vt:lpstr>
      <vt:lpstr>PowerPoint Presentation</vt:lpstr>
      <vt:lpstr>What is intelligence?</vt:lpstr>
      <vt:lpstr>PowerPoint Presentation</vt:lpstr>
      <vt:lpstr>PowerPoint Presentation</vt:lpstr>
      <vt:lpstr>PowerPoint Presentation</vt:lpstr>
      <vt:lpstr>Limits of AI Today</vt:lpstr>
      <vt:lpstr>AI Foundations</vt:lpstr>
      <vt:lpstr>AI approaches &amp; Definitions</vt:lpstr>
      <vt:lpstr>PowerPoint Presentation</vt:lpstr>
      <vt:lpstr>PowerPoint Presentation</vt:lpstr>
      <vt:lpstr>AI approaches &amp; Definitions</vt:lpstr>
      <vt:lpstr>PowerPoint Presentation</vt:lpstr>
      <vt:lpstr>Thinking like human- limitations</vt:lpstr>
      <vt:lpstr>PowerPoint Presentation</vt:lpstr>
      <vt:lpstr>Turing Test</vt:lpstr>
      <vt:lpstr>Limitations – Acting like human</vt:lpstr>
      <vt:lpstr>Laws of thought approach- think Rationally </vt:lpstr>
      <vt:lpstr>Limitations – Thinking Rationally</vt:lpstr>
      <vt:lpstr>Act Rationally- Intelligent agent approach</vt:lpstr>
      <vt:lpstr>What has actually been followed?</vt:lpstr>
      <vt:lpstr>Artificial  agents are NOT OMNISCIENT</vt:lpstr>
      <vt:lpstr>PowerPoint Presentation</vt:lpstr>
      <vt:lpstr>PowerPoint Presentation</vt:lpstr>
      <vt:lpstr>Parts of Prolog program</vt:lpstr>
      <vt:lpstr>Writing a prolog program</vt:lpstr>
      <vt:lpstr>Writing a prolog program</vt:lpstr>
      <vt:lpstr>Writing facts</vt:lpstr>
      <vt:lpstr>Writing a prolog program</vt:lpstr>
      <vt:lpstr>Data Types in Prolog</vt:lpstr>
      <vt:lpstr>Varibales </vt:lpstr>
      <vt:lpstr>Free variable example</vt:lpstr>
      <vt:lpstr>Anonymous variable</vt:lpstr>
      <vt:lpstr>PowerPoint Presentation</vt:lpstr>
      <vt:lpstr>PowerPoint Presentation</vt:lpstr>
      <vt:lpstr>Rules</vt:lpstr>
      <vt:lpstr>Rules – capitalizations</vt:lpstr>
      <vt:lpstr>Rules - Grouping</vt:lpstr>
      <vt:lpstr>PowerPoint Presentation</vt:lpstr>
      <vt:lpstr>PowerPoint Presentation</vt:lpstr>
      <vt:lpstr>PowerPoint Presentation</vt:lpstr>
      <vt:lpstr>PowerPoint Presentation</vt:lpstr>
      <vt:lpstr>Queries?  Thank you!!</vt:lpstr>
    </vt:vector>
  </TitlesOfParts>
  <Manager>Vaibhav Vasani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H-DV</dc:title>
  <dc:subject>Data Visualization</dc:subject>
  <dc:creator>Swati Mali</dc:creator>
  <cp:keywords>Data Visualization</cp:keywords>
  <dc:description>Vaibhav</dc:description>
  <cp:lastModifiedBy>Swati</cp:lastModifiedBy>
  <cp:revision>44</cp:revision>
  <dcterms:created xsi:type="dcterms:W3CDTF">2021-02-11T03:47:51Z</dcterms:created>
  <dcterms:modified xsi:type="dcterms:W3CDTF">2025-01-04T17:02:38Z</dcterms:modified>
  <cp:category>Honours</cp:category>
</cp:coreProperties>
</file>